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67.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2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48.xml" ContentType="application/vnd.openxmlformats-officedocument.presentationml.slideLayout+xml"/>
  <Override PartName="/ppt/notesSlides/notesSlide31.xml" ContentType="application/vnd.openxmlformats-officedocument.presentationml.notesSlide+xml"/>
  <Override PartName="/ppt/notesSlides/notesSlide3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5" r:id="rId3"/>
    <p:sldMasterId id="2147483687" r:id="rId4"/>
  </p:sldMasterIdLst>
  <p:notesMasterIdLst>
    <p:notesMasterId r:id="rId72"/>
  </p:notesMasterIdLst>
  <p:sldIdLst>
    <p:sldId id="285" r:id="rId5"/>
    <p:sldId id="315" r:id="rId6"/>
    <p:sldId id="286" r:id="rId7"/>
    <p:sldId id="287" r:id="rId8"/>
    <p:sldId id="288" r:id="rId9"/>
    <p:sldId id="303" r:id="rId10"/>
    <p:sldId id="304" r:id="rId11"/>
    <p:sldId id="305" r:id="rId12"/>
    <p:sldId id="306" r:id="rId13"/>
    <p:sldId id="307" r:id="rId14"/>
    <p:sldId id="308" r:id="rId15"/>
    <p:sldId id="309" r:id="rId16"/>
    <p:sldId id="310" r:id="rId17"/>
    <p:sldId id="311" r:id="rId18"/>
    <p:sldId id="299" r:id="rId19"/>
    <p:sldId id="292" r:id="rId20"/>
    <p:sldId id="293" r:id="rId21"/>
    <p:sldId id="294" r:id="rId22"/>
    <p:sldId id="295" r:id="rId23"/>
    <p:sldId id="301" r:id="rId24"/>
    <p:sldId id="296" r:id="rId25"/>
    <p:sldId id="282" r:id="rId26"/>
    <p:sldId id="283" r:id="rId27"/>
    <p:sldId id="284" r:id="rId28"/>
    <p:sldId id="280" r:id="rId29"/>
    <p:sldId id="313" r:id="rId30"/>
    <p:sldId id="281" r:id="rId31"/>
    <p:sldId id="275" r:id="rId32"/>
    <p:sldId id="289" r:id="rId33"/>
    <p:sldId id="290" r:id="rId34"/>
    <p:sldId id="273" r:id="rId35"/>
    <p:sldId id="274" r:id="rId36"/>
    <p:sldId id="278" r:id="rId37"/>
    <p:sldId id="279" r:id="rId38"/>
    <p:sldId id="256" r:id="rId39"/>
    <p:sldId id="257" r:id="rId40"/>
    <p:sldId id="258" r:id="rId41"/>
    <p:sldId id="259" r:id="rId42"/>
    <p:sldId id="260" r:id="rId43"/>
    <p:sldId id="261" r:id="rId44"/>
    <p:sldId id="302" r:id="rId45"/>
    <p:sldId id="262" r:id="rId46"/>
    <p:sldId id="263" r:id="rId47"/>
    <p:sldId id="264" r:id="rId48"/>
    <p:sldId id="265" r:id="rId49"/>
    <p:sldId id="266" r:id="rId50"/>
    <p:sldId id="267" r:id="rId51"/>
    <p:sldId id="268" r:id="rId52"/>
    <p:sldId id="269" r:id="rId53"/>
    <p:sldId id="270" r:id="rId54"/>
    <p:sldId id="297"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298" r:id="rId70"/>
    <p:sldId id="314"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0gZ4t0uyHNDTSMgxLkyBu6iFO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1C8B19-83DB-4B4F-8928-790ED6D676E7}">
  <a:tblStyle styleId="{B31C8B19-83DB-4B4F-8928-790ED6D676E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8203B85-34FA-4F3C-86C4-A4AFC2E0B43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4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customschemas.google.com/relationships/presentationmetadata" Target="metadata"/><Relationship Id="rId78"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8ecc21b8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8ecc21b8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141506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START For this section the term-non-substantial and substantial modifications are referring to program course or credit changes.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575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START For this section the term-non-substantial and substantial modifications are referring to program course or credit changes.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95" name="Google Shape;95;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26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START For this section the term-non-substantial and substantial modifications are referring to program course or credit changes.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103" name="Google Shape;10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693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Participating Maryland institutions:</a:t>
            </a:r>
            <a:endParaRPr/>
          </a:p>
          <a:p>
            <a:pPr marL="0" lvl="0" indent="0" algn="l" rtl="0">
              <a:spcBef>
                <a:spcPts val="0"/>
              </a:spcBef>
              <a:spcAft>
                <a:spcPts val="0"/>
              </a:spcAft>
              <a:buClr>
                <a:schemeClr val="dk1"/>
              </a:buClr>
              <a:buSzPts val="1200"/>
              <a:buFont typeface="Calibri"/>
              <a:buNone/>
            </a:pPr>
            <a:r>
              <a:rPr lang="en-US"/>
              <a:t>-Bowie State University</a:t>
            </a:r>
            <a:endParaRPr/>
          </a:p>
          <a:p>
            <a:pPr marL="0" lvl="0" indent="0" algn="l" rtl="0">
              <a:spcBef>
                <a:spcPts val="0"/>
              </a:spcBef>
              <a:spcAft>
                <a:spcPts val="0"/>
              </a:spcAft>
              <a:buClr>
                <a:schemeClr val="dk1"/>
              </a:buClr>
              <a:buSzPts val="1200"/>
              <a:buFont typeface="Calibri"/>
              <a:buNone/>
            </a:pPr>
            <a:r>
              <a:rPr lang="en-US"/>
              <a:t>-Coppin State University</a:t>
            </a:r>
            <a:endParaRPr/>
          </a:p>
          <a:p>
            <a:pPr marL="0" lvl="0" indent="0" algn="l" rtl="0">
              <a:spcBef>
                <a:spcPts val="0"/>
              </a:spcBef>
              <a:spcAft>
                <a:spcPts val="0"/>
              </a:spcAft>
              <a:buClr>
                <a:schemeClr val="dk1"/>
              </a:buClr>
              <a:buSzPts val="1200"/>
              <a:buFont typeface="Calibri"/>
              <a:buNone/>
            </a:pPr>
            <a:r>
              <a:rPr lang="en-US"/>
              <a:t>-Frostburg State University</a:t>
            </a:r>
            <a:endParaRPr/>
          </a:p>
          <a:p>
            <a:pPr marL="0" lvl="0" indent="0" algn="l" rtl="0">
              <a:spcBef>
                <a:spcPts val="0"/>
              </a:spcBef>
              <a:spcAft>
                <a:spcPts val="0"/>
              </a:spcAft>
              <a:buClr>
                <a:schemeClr val="dk1"/>
              </a:buClr>
              <a:buSzPts val="1200"/>
              <a:buFont typeface="Calibri"/>
              <a:buNone/>
            </a:pPr>
            <a:r>
              <a:rPr lang="en-US"/>
              <a:t>-Morgan State University</a:t>
            </a:r>
            <a:endParaRPr/>
          </a:p>
          <a:p>
            <a:pPr marL="0" lvl="0" indent="0" algn="l" rtl="0">
              <a:spcBef>
                <a:spcPts val="0"/>
              </a:spcBef>
              <a:spcAft>
                <a:spcPts val="0"/>
              </a:spcAft>
              <a:buClr>
                <a:schemeClr val="dk1"/>
              </a:buClr>
              <a:buSzPts val="1200"/>
              <a:buFont typeface="Calibri"/>
              <a:buNone/>
            </a:pPr>
            <a:r>
              <a:rPr lang="en-US"/>
              <a:t>-St. Mary's College of Maryland</a:t>
            </a:r>
            <a:endParaRPr/>
          </a:p>
          <a:p>
            <a:pPr marL="0" lvl="0" indent="0" algn="l" rtl="0">
              <a:spcBef>
                <a:spcPts val="0"/>
              </a:spcBef>
              <a:spcAft>
                <a:spcPts val="0"/>
              </a:spcAft>
              <a:buClr>
                <a:schemeClr val="dk1"/>
              </a:buClr>
              <a:buSzPts val="1200"/>
              <a:buFont typeface="Calibri"/>
              <a:buNone/>
            </a:pPr>
            <a:r>
              <a:rPr lang="en-US"/>
              <a:t>-University of Baltimore</a:t>
            </a:r>
            <a:endParaRPr/>
          </a:p>
          <a:p>
            <a:pPr marL="0" lvl="0" indent="0" algn="l" rtl="0">
              <a:spcBef>
                <a:spcPts val="0"/>
              </a:spcBef>
              <a:spcAft>
                <a:spcPts val="0"/>
              </a:spcAft>
              <a:buClr>
                <a:schemeClr val="dk1"/>
              </a:buClr>
              <a:buSzPts val="1200"/>
              <a:buFont typeface="Calibri"/>
              <a:buNone/>
            </a:pPr>
            <a:r>
              <a:rPr lang="en-US"/>
              <a:t>-University of Maryland, Baltimore</a:t>
            </a:r>
            <a:endParaRPr/>
          </a:p>
          <a:p>
            <a:pPr marL="0" lvl="0" indent="0" algn="l" rtl="0">
              <a:spcBef>
                <a:spcPts val="0"/>
              </a:spcBef>
              <a:spcAft>
                <a:spcPts val="0"/>
              </a:spcAft>
              <a:buClr>
                <a:schemeClr val="dk1"/>
              </a:buClr>
              <a:buSzPts val="1200"/>
              <a:buFont typeface="Calibri"/>
              <a:buNone/>
            </a:pPr>
            <a:r>
              <a:rPr lang="en-US"/>
              <a:t>-University of Maryland, Baltimore County (UMBC)</a:t>
            </a:r>
            <a:endParaRPr/>
          </a:p>
          <a:p>
            <a:pPr marL="0" lvl="0" indent="0" algn="l" rtl="0">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8448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0e2fe9f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280e2fe9f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95" name="Google Shape;95;g280e2fe9f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4210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391950c4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391950c4c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 For this section the term-non-substantial and substantial modifications are referring to program course or credit changes.</a:t>
            </a:r>
            <a:endParaRPr/>
          </a:p>
          <a:p>
            <a:pPr marL="0" lvl="0" indent="0" algn="l" rtl="0">
              <a:spcBef>
                <a:spcPts val="0"/>
              </a:spcBef>
              <a:spcAft>
                <a:spcPts val="0"/>
              </a:spcAft>
              <a:buNone/>
            </a:pPr>
            <a:endParaRPr/>
          </a:p>
          <a:p>
            <a:pPr marL="0" lvl="0" indent="0" algn="l" rtl="0">
              <a:spcBef>
                <a:spcPts val="0"/>
              </a:spcBef>
              <a:spcAft>
                <a:spcPts val="0"/>
              </a:spcAft>
              <a:buNone/>
            </a:pPr>
            <a:r>
              <a:rPr lang="en-US"/>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spcBef>
                <a:spcPts val="0"/>
              </a:spcBef>
              <a:spcAft>
                <a:spcPts val="0"/>
              </a:spcAft>
              <a:buNone/>
            </a:pPr>
            <a:endParaRPr/>
          </a:p>
          <a:p>
            <a:pPr marL="0" lvl="0" indent="0" algn="l" rtl="0">
              <a:spcBef>
                <a:spcPts val="0"/>
              </a:spcBef>
              <a:spcAft>
                <a:spcPts val="0"/>
              </a:spcAft>
              <a:buNone/>
            </a:pPr>
            <a:r>
              <a:rPr lang="en-US"/>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94" name="Google Shape;94;g2391950c4c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43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391950c4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391950c4c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 For this section the term-non-substantial and substantial modifications are referring to program course or credit changes.</a:t>
            </a:r>
            <a:endParaRPr/>
          </a:p>
          <a:p>
            <a:pPr marL="0" lvl="0" indent="0" algn="l" rtl="0">
              <a:spcBef>
                <a:spcPts val="0"/>
              </a:spcBef>
              <a:spcAft>
                <a:spcPts val="0"/>
              </a:spcAft>
              <a:buNone/>
            </a:pPr>
            <a:endParaRPr/>
          </a:p>
          <a:p>
            <a:pPr marL="0" lvl="0" indent="0" algn="l" rtl="0">
              <a:spcBef>
                <a:spcPts val="0"/>
              </a:spcBef>
              <a:spcAft>
                <a:spcPts val="0"/>
              </a:spcAft>
              <a:buNone/>
            </a:pPr>
            <a:r>
              <a:rPr lang="en-US"/>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spcBef>
                <a:spcPts val="0"/>
              </a:spcBef>
              <a:spcAft>
                <a:spcPts val="0"/>
              </a:spcAft>
              <a:buNone/>
            </a:pPr>
            <a:endParaRPr/>
          </a:p>
          <a:p>
            <a:pPr marL="0" lvl="0" indent="0" algn="l" rtl="0">
              <a:spcBef>
                <a:spcPts val="0"/>
              </a:spcBef>
              <a:spcAft>
                <a:spcPts val="0"/>
              </a:spcAft>
              <a:buNone/>
            </a:pPr>
            <a:r>
              <a:rPr lang="en-US"/>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94" name="Google Shape;94;g2391950c4c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2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391950c4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391950c4c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Good morning/afternoon, I am</a:t>
            </a:r>
            <a:r>
              <a:rPr lang="en-US" baseline="0" dirty="0" smtClean="0"/>
              <a:t> a volunteer on </a:t>
            </a:r>
            <a:r>
              <a:rPr lang="en-US" dirty="0" smtClean="0"/>
              <a:t>The Maryland Active Assailant Interdisciplinary Work Group.</a:t>
            </a:r>
            <a:r>
              <a:rPr lang="en-US" baseline="0" dirty="0" smtClean="0"/>
              <a:t>  This group is comprised of subject matter experts whose purpose is to identify, update, and share best practices and current activities to help Maryland prevent, prepare for, respond to, and recover from active assailant incidents.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One of the components</a:t>
            </a:r>
            <a:r>
              <a:rPr lang="en-US" baseline="0" dirty="0" smtClean="0"/>
              <a:t> of this work group is assisting</a:t>
            </a:r>
            <a:r>
              <a:rPr lang="en-US" dirty="0" smtClean="0"/>
              <a:t> universities, and community colleges with understanding how to prevent, prepare for, and respond to an active assailant incident on campuses in Maryland. There are m</a:t>
            </a:r>
            <a:r>
              <a:rPr lang="en-US" sz="1200" b="0" i="0" kern="1200" dirty="0" smtClean="0">
                <a:solidFill>
                  <a:schemeClr val="tx1"/>
                </a:solidFill>
                <a:effectLst/>
                <a:latin typeface="+mn-lt"/>
                <a:ea typeface="+mn-ea"/>
                <a:cs typeface="+mn-cs"/>
              </a:rPr>
              <a:t>embers in this work group that are </a:t>
            </a:r>
            <a:r>
              <a:rPr lang="en-US" sz="1200" b="0" i="0" kern="1200" baseline="0" dirty="0" smtClean="0">
                <a:solidFill>
                  <a:schemeClr val="tx1"/>
                </a:solidFill>
                <a:effectLst/>
                <a:latin typeface="+mn-lt"/>
                <a:ea typeface="+mn-ea"/>
                <a:cs typeface="+mn-cs"/>
              </a:rPr>
              <a:t>subject matter experts on campus safety, protocols and responses. I</a:t>
            </a:r>
            <a:r>
              <a:rPr lang="en-US" sz="1200" b="0" i="0" kern="1200" dirty="0" smtClean="0">
                <a:solidFill>
                  <a:schemeClr val="tx1"/>
                </a:solidFill>
                <a:effectLst/>
                <a:latin typeface="+mn-lt"/>
                <a:ea typeface="+mn-ea"/>
                <a:cs typeface="+mn-cs"/>
              </a:rPr>
              <a:t>f you would like more </a:t>
            </a:r>
            <a:r>
              <a:rPr lang="en-US" sz="1200" b="0" i="0" kern="1200" baseline="0" dirty="0" smtClean="0">
                <a:solidFill>
                  <a:schemeClr val="tx1"/>
                </a:solidFill>
                <a:effectLst/>
                <a:latin typeface="+mn-lt"/>
                <a:ea typeface="+mn-ea"/>
                <a:cs typeface="+mn-cs"/>
              </a:rPr>
              <a:t>information on </a:t>
            </a:r>
            <a:r>
              <a:rPr lang="en-US" sz="1200" b="0" i="0" kern="1200" dirty="0" smtClean="0">
                <a:solidFill>
                  <a:schemeClr val="tx1"/>
                </a:solidFill>
                <a:effectLst/>
                <a:latin typeface="+mn-lt"/>
                <a:ea typeface="+mn-ea"/>
                <a:cs typeface="+mn-cs"/>
              </a:rPr>
              <a:t>what they offer, please let me know, I can provide you with names and contact information.  This is a great resources because this group provides a wide range of </a:t>
            </a:r>
            <a:r>
              <a:rPr lang="en-US" sz="1200" b="0" i="0" kern="1200" dirty="0" err="1" smtClean="0">
                <a:solidFill>
                  <a:schemeClr val="tx1"/>
                </a:solidFill>
                <a:effectLst/>
                <a:latin typeface="+mn-lt"/>
                <a:ea typeface="+mn-ea"/>
                <a:cs typeface="+mn-cs"/>
              </a:rPr>
              <a:t>informaiton</a:t>
            </a:r>
            <a:r>
              <a:rPr lang="en-US" sz="1200" b="0" i="0" kern="1200" dirty="0" smtClean="0">
                <a:solidFill>
                  <a:schemeClr val="tx1"/>
                </a:solidFill>
                <a:effectLst/>
                <a:latin typeface="+mn-lt"/>
                <a:ea typeface="+mn-ea"/>
                <a:cs typeface="+mn-cs"/>
              </a:rPr>
              <a:t> to assist you in addressing school safety. </a:t>
            </a:r>
          </a:p>
          <a:p>
            <a:pPr marL="0" lvl="0" indent="0" algn="l" rtl="0">
              <a:spcBef>
                <a:spcPts val="0"/>
              </a:spcBef>
              <a:spcAft>
                <a:spcPts val="0"/>
              </a:spcAft>
              <a:buNone/>
            </a:pPr>
            <a:endParaRPr lang="en-US" sz="1200" b="0" i="0" kern="1200" dirty="0" smtClean="0">
              <a:solidFill>
                <a:schemeClr val="tx1"/>
              </a:solidFill>
              <a:effectLst/>
              <a:latin typeface="+mn-lt"/>
              <a:ea typeface="+mn-ea"/>
              <a:cs typeface="+mn-cs"/>
            </a:endParaRPr>
          </a:p>
          <a:p>
            <a:pPr marL="0" lvl="0" indent="0" algn="l" rtl="0">
              <a:spcBef>
                <a:spcPts val="0"/>
              </a:spcBef>
              <a:spcAft>
                <a:spcPts val="0"/>
              </a:spcAft>
              <a:buNone/>
            </a:pPr>
            <a:endParaRPr lang="en-US" sz="1200" b="0" i="0" kern="1200" dirty="0" smtClean="0">
              <a:solidFill>
                <a:schemeClr val="tx1"/>
              </a:solidFill>
              <a:effectLst/>
              <a:latin typeface="+mn-lt"/>
              <a:ea typeface="+mn-ea"/>
              <a:cs typeface="+mn-cs"/>
            </a:endParaRPr>
          </a:p>
          <a:p>
            <a:pPr marL="0" lvl="0" indent="0" algn="l" rtl="0">
              <a:spcBef>
                <a:spcPts val="0"/>
              </a:spcBef>
              <a:spcAft>
                <a:spcPts val="0"/>
              </a:spcAft>
              <a:buNone/>
            </a:pPr>
            <a:endParaRPr lang="en-US" sz="1200" b="0" i="0" kern="1200" dirty="0" smtClean="0">
              <a:solidFill>
                <a:schemeClr val="tx1"/>
              </a:solidFill>
              <a:effectLst/>
              <a:latin typeface="+mn-lt"/>
              <a:ea typeface="+mn-ea"/>
              <a:cs typeface="+mn-cs"/>
            </a:endParaRPr>
          </a:p>
          <a:p>
            <a:pPr marL="0" lvl="0" indent="0" algn="l" rtl="0">
              <a:spcBef>
                <a:spcPts val="0"/>
              </a:spcBef>
              <a:spcAft>
                <a:spcPts val="0"/>
              </a:spcAft>
              <a:buNone/>
            </a:pPr>
            <a:r>
              <a:rPr lang="en-US" sz="1200" b="0" i="0" kern="1200" dirty="0" smtClean="0">
                <a:solidFill>
                  <a:schemeClr val="tx1"/>
                </a:solidFill>
                <a:effectLst/>
                <a:latin typeface="+mn-lt"/>
                <a:ea typeface="+mn-ea"/>
                <a:cs typeface="+mn-cs"/>
              </a:rPr>
              <a:t> </a:t>
            </a:r>
            <a:endParaRPr lang="en-US" dirty="0" smtClean="0"/>
          </a:p>
          <a:p>
            <a:pPr marL="0" lvl="0" indent="0" algn="l" rtl="0">
              <a:spcBef>
                <a:spcPts val="0"/>
              </a:spcBef>
              <a:spcAft>
                <a:spcPts val="0"/>
              </a:spcAft>
              <a:buNone/>
            </a:pPr>
            <a:r>
              <a:rPr lang="en-US" dirty="0" smtClean="0"/>
              <a:t>  </a:t>
            </a:r>
            <a:endParaRPr dirty="0"/>
          </a:p>
        </p:txBody>
      </p:sp>
      <p:sp>
        <p:nvSpPr>
          <p:cNvPr id="94" name="Google Shape;94;g2391950c4c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49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228600" indent="-228600">
              <a:buFont typeface="+mj-lt"/>
              <a:buAutoNum type="arabicPeriod" startAt="3"/>
            </a:pPr>
            <a:r>
              <a:rPr lang="en-US" dirty="0" smtClean="0"/>
              <a:t>The</a:t>
            </a:r>
            <a:r>
              <a:rPr lang="en-US" baseline="0" dirty="0" smtClean="0"/>
              <a:t> Center for Prevention Programs and Partnerships (CP3) is the lead prevention program in the Department of Homeland Security providing federal resources such as this grant program to assist academic institutions specifically with financial resources in their efforts to prepare for and prevent active assailant incidents on campuses.  On the screen you will find the link and I can provide you with a contact person should you have any questions.</a:t>
            </a:r>
          </a:p>
          <a:p>
            <a:pPr marL="228600" indent="-228600">
              <a:buFont typeface="+mj-lt"/>
              <a:buAutoNum type="arabicPeriod" startAt="3"/>
            </a:pPr>
            <a:endParaRPr lang="en-US" dirty="0" smtClean="0"/>
          </a:p>
          <a:p>
            <a:pPr marL="228600" indent="-228600">
              <a:buFont typeface="+mj-lt"/>
              <a:buAutoNum type="arabicPeriod" startAt="3"/>
            </a:pPr>
            <a:r>
              <a:rPr lang="en-US" dirty="0" smtClean="0"/>
              <a:t>The</a:t>
            </a:r>
            <a:r>
              <a:rPr lang="en-US" baseline="0" dirty="0" smtClean="0"/>
              <a:t> AAIWG also has a resource page for colleges and universities. This page is managed by subject matter experts that are actively employed with a Maryland university or college or individual that have retired from active policing at one or those institutions.  They have a vast amount of knowledge in the area of university and college campus safety. </a:t>
            </a:r>
          </a:p>
          <a:p>
            <a:pPr marL="228600" indent="-228600">
              <a:buFont typeface="+mj-lt"/>
              <a:buAutoNum type="arabicPeriod" startAt="3"/>
            </a:pPr>
            <a:endParaRPr lang="en-US" baseline="0" dirty="0" smtClean="0"/>
          </a:p>
          <a:p>
            <a:pPr marL="228600" indent="-228600">
              <a:buFont typeface="+mj-lt"/>
              <a:buAutoNum type="arabicPeriod" startAt="3"/>
            </a:pPr>
            <a:r>
              <a:rPr lang="en-US" baseline="0" dirty="0" smtClean="0"/>
              <a:t>I know we are here to discuss academics, however if you have some time take a moment to visit these links and share the information with your campus safety offers.</a:t>
            </a:r>
          </a:p>
          <a:p>
            <a:pPr marL="228600" indent="-228600">
              <a:buFont typeface="+mj-lt"/>
              <a:buAutoNum type="arabicPeriod" startAt="3"/>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76D3B-E28F-4075-BE18-FD2C87BA22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7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94f57b92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94f57b92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75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882e249a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882e249a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831404fa8c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831404fa8c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800"/>
              </a:spcBef>
              <a:spcAft>
                <a:spcPts val="0"/>
              </a:spcAft>
              <a:buClr>
                <a:schemeClr val="dk1"/>
              </a:buClr>
              <a:buSzPts val="1600"/>
              <a:buFont typeface="Calibri"/>
              <a:buChar char="•"/>
            </a:pPr>
            <a:r>
              <a:rPr lang="en" sz="1600">
                <a:solidFill>
                  <a:srgbClr val="595959"/>
                </a:solidFill>
                <a:latin typeface="Calibri"/>
                <a:ea typeface="Calibri"/>
                <a:cs typeface="Calibri"/>
                <a:sym typeface="Calibri"/>
              </a:rPr>
              <a:t>Blank Codes</a:t>
            </a:r>
            <a:endParaRPr sz="1600">
              <a:solidFill>
                <a:srgbClr val="595959"/>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rgbClr val="595959"/>
                </a:solidFill>
                <a:latin typeface="Calibri"/>
                <a:ea typeface="Calibri"/>
                <a:cs typeface="Calibri"/>
                <a:sym typeface="Calibri"/>
              </a:rPr>
              <a:t>CIP and HEGIS </a:t>
            </a:r>
            <a:endParaRPr sz="1600">
              <a:solidFill>
                <a:srgbClr val="595959"/>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rgbClr val="595959"/>
                </a:solidFill>
                <a:latin typeface="Calibri"/>
                <a:ea typeface="Calibri"/>
                <a:cs typeface="Calibri"/>
                <a:sym typeface="Calibri"/>
              </a:rPr>
              <a:t>Modality </a:t>
            </a:r>
            <a:endParaRPr sz="1600">
              <a:solidFill>
                <a:srgbClr val="595959"/>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rgbClr val="595959"/>
                </a:solidFill>
                <a:latin typeface="Calibri"/>
                <a:ea typeface="Calibri"/>
                <a:cs typeface="Calibri"/>
                <a:sym typeface="Calibri"/>
              </a:rPr>
              <a:t>Implementation Date Schedule (From LB) </a:t>
            </a:r>
            <a:endParaRPr sz="1600">
              <a:solidFill>
                <a:srgbClr val="59595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400"/>
              <a:buFont typeface="Arial"/>
              <a:buNone/>
            </a:pPr>
            <a:endParaRPr sz="1700">
              <a:solidFill>
                <a:srgbClr val="595959"/>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3" name="Google Shape;203;g2831404fa8c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39</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31404fa8c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831404fa8c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831404fa8c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31404fa8c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2831404fa8c_0_25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START For this section the term-non-substantial and substantial modifications are referring to program course or credit changes.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Sub and non-sub modifications include program required credit changes. Removed and added courses meet this criteria. Course changes in credits or title also fall under this criteria. Course number, designator or program objectives/ outcome changes do not fall under this criteria. Credit changes pertain to program requirements which excludes gen eds.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END A working group will convene in the next few months to review substantial  and non-substantial modifications. The 33% calculation and title changes will likely be the initial focuses of this group. MHEC wants to ensure that we are circulating proposals that should be circulated based on program duplication. When is this anticipated? They were told in November this was coming.  </a:t>
            </a:r>
            <a:endParaRPr/>
          </a:p>
        </p:txBody>
      </p:sp>
      <p:sp>
        <p:nvSpPr>
          <p:cNvPr id="224" name="Google Shape;224;g2831404fa8c_0_2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chart is not required however we recommend using something similar when submitting program modifications. This is helpful for the 33% calculation and ensuring we are aware of all of the proposed program modifications. </a:t>
            </a:r>
            <a:endParaRPr/>
          </a:p>
        </p:txBody>
      </p:sp>
      <p:sp>
        <p:nvSpPr>
          <p:cNvPr id="234" name="Google Shape;23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31404fa8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831404fa8c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new change regarding completion check for this section to include every similar program in the state. CONFIRM IF EMILY OR US DO THIS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Please do not leave section blank or respond to with N/A.</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Section E pertains to </a:t>
            </a:r>
            <a:r>
              <a:rPr lang="en" u="sng">
                <a:latin typeface="Times New Roman"/>
                <a:ea typeface="Times New Roman"/>
                <a:cs typeface="Times New Roman"/>
                <a:sym typeface="Times New Roman"/>
              </a:rPr>
              <a:t>programs</a:t>
            </a:r>
            <a:r>
              <a:rPr lang="en">
                <a:latin typeface="Times New Roman"/>
                <a:ea typeface="Times New Roman"/>
                <a:cs typeface="Times New Roman"/>
                <a:sym typeface="Times New Roman"/>
              </a:rPr>
              <a:t>. Do a thorough review of comparable, high demand and high enrollment programs.</a:t>
            </a:r>
            <a:endParaRPr>
              <a:latin typeface="Times New Roman"/>
              <a:ea typeface="Times New Roman"/>
              <a:cs typeface="Times New Roman"/>
              <a:sym typeface="Times New Roman"/>
            </a:endParaRPr>
          </a:p>
        </p:txBody>
      </p:sp>
      <p:sp>
        <p:nvSpPr>
          <p:cNvPr id="254" name="Google Shape;25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8ecc21b8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8ecc21b8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954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Please do not leave section blank or respond to with N/A.</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This section pertains to Institutional identities as a whole. Does your program impact the institutional identity of an HBI in the state? (Ex. MSU is Maryland’s Preeminent Urban Public Research University)</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Please differentiate between Sections E and F in your responses. </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61" name="Google Shape;26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31404fa8c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831404fa8c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Meet FT requirements? At least one should be involved in teaching, program development, and student academic support. </a:t>
            </a:r>
            <a:endParaRPr sz="1200">
              <a:solidFill>
                <a:schemeClr val="dk1"/>
              </a:solidFill>
              <a:latin typeface="Times New Roman"/>
              <a:ea typeface="Times New Roman"/>
              <a:cs typeface="Times New Roman"/>
              <a:sym typeface="Times New Roman"/>
            </a:endParaRPr>
          </a:p>
          <a:p>
            <a:pPr marL="0" lvl="0" indent="0" algn="just" rtl="0">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List of faculty: name, degree &amp; field, title/rank, FT or PT, course they will teach.</a:t>
            </a:r>
            <a:endParaRPr sz="1200">
              <a:solidFill>
                <a:schemeClr val="dk1"/>
              </a:solidFill>
              <a:latin typeface="Times New Roman"/>
              <a:ea typeface="Times New Roman"/>
              <a:cs typeface="Times New Roman"/>
              <a:sym typeface="Times New Roman"/>
            </a:endParaRPr>
          </a:p>
          <a:p>
            <a:pPr marL="0" lvl="0" indent="0" algn="just" rtl="0">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Appropriate degree level/experience to teach the degree level they are?</a:t>
            </a:r>
            <a:endParaRPr sz="1200">
              <a:solidFill>
                <a:schemeClr val="dk1"/>
              </a:solidFill>
              <a:latin typeface="Times New Roman"/>
              <a:ea typeface="Times New Roman"/>
              <a:cs typeface="Times New Roman"/>
              <a:sym typeface="Times New Roman"/>
            </a:endParaRPr>
          </a:p>
          <a:p>
            <a:pPr marL="0" lvl="0" indent="0" algn="just" rtl="0">
              <a:spcBef>
                <a:spcPts val="1200"/>
              </a:spcBef>
              <a:spcAft>
                <a:spcPts val="0"/>
              </a:spcAft>
              <a:buClr>
                <a:schemeClr val="dk1"/>
              </a:buClr>
              <a:buSzPts val="1400"/>
              <a:buFont typeface="Arial"/>
              <a:buNone/>
            </a:pPr>
            <a:r>
              <a:rPr lang="en" sz="1200">
                <a:solidFill>
                  <a:schemeClr val="dk1"/>
                </a:solidFill>
                <a:latin typeface="Times New Roman"/>
                <a:ea typeface="Times New Roman"/>
                <a:cs typeface="Times New Roman"/>
                <a:sym typeface="Times New Roman"/>
              </a:rPr>
              <a:t>Should reference faculty training. Especially in distance-ed if an online program </a:t>
            </a:r>
            <a:endParaRPr sz="1200">
              <a:solidFill>
                <a:schemeClr val="dk1"/>
              </a:solidFill>
              <a:latin typeface="Times New Roman"/>
              <a:ea typeface="Times New Roman"/>
              <a:cs typeface="Times New Roman"/>
              <a:sym typeface="Times New Roman"/>
            </a:endParaRPr>
          </a:p>
          <a:p>
            <a:pPr marL="0" lvl="0" indent="0" algn="just" rtl="0">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There is a new helpful tool on our website to chart faculty for the proposed program.</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68" name="Google Shape;268;g2831404fa8c_0_2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831404fa8c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831404fa8c_0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Information in this section should be germane the proposed program, not the department. MHEC is looking to see that there are funds to implement and sustaining the proposed program. In general, expenditures should not exceed resources.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Provide Rationale if expenditures exceed resources.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Times New Roman"/>
                <a:ea typeface="Times New Roman"/>
                <a:cs typeface="Times New Roman"/>
                <a:sym typeface="Times New Roman"/>
              </a:rPr>
              <a:t>Both tables and accompanying narratives provided?</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75" name="Google Shape;275;g2831404fa8c_0_2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3C9DF-060C-4DE8-A5F8-C89A1DD52847}" type="slidenum">
              <a:rPr lang="en-US" smtClean="0"/>
              <a:t>53</a:t>
            </a:fld>
            <a:endParaRPr lang="en-US"/>
          </a:p>
        </p:txBody>
      </p:sp>
    </p:spTree>
    <p:extLst>
      <p:ext uri="{BB962C8B-B14F-4D97-AF65-F5344CB8AC3E}">
        <p14:creationId xmlns:p14="http://schemas.microsoft.com/office/powerpoint/2010/main" val="3662507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3C9DF-060C-4DE8-A5F8-C89A1DD52847}" type="slidenum">
              <a:rPr lang="en-US" smtClean="0"/>
              <a:t>55</a:t>
            </a:fld>
            <a:endParaRPr lang="en-US"/>
          </a:p>
        </p:txBody>
      </p:sp>
    </p:spTree>
    <p:extLst>
      <p:ext uri="{BB962C8B-B14F-4D97-AF65-F5344CB8AC3E}">
        <p14:creationId xmlns:p14="http://schemas.microsoft.com/office/powerpoint/2010/main" val="259381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3C9DF-060C-4DE8-A5F8-C89A1DD52847}" type="slidenum">
              <a:rPr lang="en-US" smtClean="0"/>
              <a:t>56</a:t>
            </a:fld>
            <a:endParaRPr lang="en-US"/>
          </a:p>
        </p:txBody>
      </p:sp>
    </p:spTree>
    <p:extLst>
      <p:ext uri="{BB962C8B-B14F-4D97-AF65-F5344CB8AC3E}">
        <p14:creationId xmlns:p14="http://schemas.microsoft.com/office/powerpoint/2010/main" val="3963099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3C9DF-060C-4DE8-A5F8-C89A1DD52847}" type="slidenum">
              <a:rPr lang="en-US" smtClean="0"/>
              <a:t>59</a:t>
            </a:fld>
            <a:endParaRPr lang="en-US"/>
          </a:p>
        </p:txBody>
      </p:sp>
    </p:spTree>
    <p:extLst>
      <p:ext uri="{BB962C8B-B14F-4D97-AF65-F5344CB8AC3E}">
        <p14:creationId xmlns:p14="http://schemas.microsoft.com/office/powerpoint/2010/main" val="112391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Need to discuss no</a:t>
            </a:r>
            <a:r>
              <a:rPr lang="en-US" baseline="0" dirty="0" smtClean="0"/>
              <a:t> difference between unreasonable and unnecessary – interchangeable</a:t>
            </a:r>
            <a:endParaRPr lang="en-US" dirty="0"/>
          </a:p>
        </p:txBody>
      </p:sp>
      <p:sp>
        <p:nvSpPr>
          <p:cNvPr id="4" name="Slide Number Placeholder 3"/>
          <p:cNvSpPr>
            <a:spLocks noGrp="1"/>
          </p:cNvSpPr>
          <p:nvPr>
            <p:ph type="sldNum" sz="quarter" idx="10"/>
          </p:nvPr>
        </p:nvSpPr>
        <p:spPr/>
        <p:txBody>
          <a:bodyPr/>
          <a:lstStyle/>
          <a:p>
            <a:fld id="{B513C9DF-060C-4DE8-A5F8-C89A1DD52847}" type="slidenum">
              <a:rPr lang="en-US" smtClean="0"/>
              <a:t>61</a:t>
            </a:fld>
            <a:endParaRPr lang="en-US"/>
          </a:p>
        </p:txBody>
      </p:sp>
    </p:spTree>
    <p:extLst>
      <p:ext uri="{BB962C8B-B14F-4D97-AF65-F5344CB8AC3E}">
        <p14:creationId xmlns:p14="http://schemas.microsoft.com/office/powerpoint/2010/main" val="3164266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3C9DF-060C-4DE8-A5F8-C89A1DD52847}" type="slidenum">
              <a:rPr lang="en-US" smtClean="0"/>
              <a:t>62</a:t>
            </a:fld>
            <a:endParaRPr lang="en-US"/>
          </a:p>
        </p:txBody>
      </p:sp>
    </p:spTree>
    <p:extLst>
      <p:ext uri="{BB962C8B-B14F-4D97-AF65-F5344CB8AC3E}">
        <p14:creationId xmlns:p14="http://schemas.microsoft.com/office/powerpoint/2010/main" val="35943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10bcae271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910bcae271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28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8ecc21b8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8ecc21b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84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910bcae2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910bcae2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63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10bcae271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910bcae271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15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4f57b926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94f57b926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0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10bcae271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10bcae271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709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2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 name="Google Shape;14;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25"/>
          <p:cNvPicPr preferRelativeResize="0"/>
          <p:nvPr/>
        </p:nvPicPr>
        <p:blipFill rotWithShape="1">
          <a:blip r:embed="rId2">
            <a:alphaModFix/>
          </a:blip>
          <a:srcRect l="38414" t="42526" r="38311" b="20658"/>
          <a:stretch/>
        </p:blipFill>
        <p:spPr>
          <a:xfrm>
            <a:off x="303989" y="376973"/>
            <a:ext cx="1040131" cy="885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5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5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2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2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p2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8" name="Google Shape;9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9" name="Google Shape;99;p28"/>
          <p:cNvSpPr txBox="1"/>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pic>
        <p:nvPicPr>
          <p:cNvPr id="100" name="Google Shape;100;p28"/>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5" name="Google Shape;105;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6" name="Google Shape;106;p29"/>
          <p:cNvSpPr txBox="1">
            <a:spLocks noGrp="1"/>
          </p:cNvSpPr>
          <p:nvPr>
            <p:ph type="sldNum" idx="12"/>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29"/>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3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3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3" name="Google Shape;113;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4" name="Google Shape;114;p30"/>
          <p:cNvSpPr txBox="1"/>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pic>
        <p:nvPicPr>
          <p:cNvPr id="115" name="Google Shape;115;p30"/>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8" name="Google Shape;118;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9" name="Google Shape;11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2" name="Google Shape;12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6" name="Google Shape;12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 name="Google Shape;129;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0" name="Google Shape;130;p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1" name="Google Shape;13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5"/>
        <p:cNvGrpSpPr/>
        <p:nvPr/>
      </p:nvGrpSpPr>
      <p:grpSpPr>
        <a:xfrm>
          <a:off x="0" y="0"/>
          <a:ext cx="0" cy="0"/>
          <a:chOff x="0" y="0"/>
          <a:chExt cx="0" cy="0"/>
        </a:xfrm>
      </p:grpSpPr>
      <p:sp>
        <p:nvSpPr>
          <p:cNvPr id="136" name="Google Shape;136;p3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7" name="Google Shape;137;p3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8" name="Google Shape;13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6"/>
          <p:cNvSpPr txBox="1">
            <a:spLocks noGrp="1"/>
          </p:cNvSpPr>
          <p:nvPr>
            <p:ph type="sldNum" idx="12"/>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26"/>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9"/>
        <p:cNvGrpSpPr/>
        <p:nvPr/>
      </p:nvGrpSpPr>
      <p:grpSpPr>
        <a:xfrm>
          <a:off x="0" y="0"/>
          <a:ext cx="0" cy="0"/>
          <a:chOff x="0" y="0"/>
          <a:chExt cx="0" cy="0"/>
        </a:xfrm>
      </p:grpSpPr>
      <p:sp>
        <p:nvSpPr>
          <p:cNvPr id="140" name="Google Shape;140;p3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1" name="Google Shape;14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sp>
        <p:nvSpPr>
          <p:cNvPr id="143" name="Google Shape;143;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5" name="Google Shape;145;p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6" name="Google Shape;146;p3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7" name="Google Shape;14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8"/>
        <p:cNvGrpSpPr/>
        <p:nvPr/>
      </p:nvGrpSpPr>
      <p:grpSpPr>
        <a:xfrm>
          <a:off x="0" y="0"/>
          <a:ext cx="0" cy="0"/>
          <a:chOff x="0" y="0"/>
          <a:chExt cx="0" cy="0"/>
        </a:xfrm>
      </p:grpSpPr>
      <p:sp>
        <p:nvSpPr>
          <p:cNvPr id="149" name="Google Shape;149;p3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50" name="Google Shape;150;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1"/>
        <p:cNvGrpSpPr/>
        <p:nvPr/>
      </p:nvGrpSpPr>
      <p:grpSpPr>
        <a:xfrm>
          <a:off x="0" y="0"/>
          <a:ext cx="0" cy="0"/>
          <a:chOff x="0" y="0"/>
          <a:chExt cx="0" cy="0"/>
        </a:xfrm>
      </p:grpSpPr>
      <p:sp>
        <p:nvSpPr>
          <p:cNvPr id="152" name="Google Shape;152;p4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3" name="Google Shape;153;p4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4" name="Google Shape;15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
        <p:nvSpPr>
          <p:cNvPr id="156" name="Google Shape;156;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9B0964-139E-47B7-9AB5-B6B9D910B4B2}"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35377-E453-4FAF-B274-757C62B916FB}"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l="38414" t="42529" r="38313" b="20657"/>
          <a:stretch>
            <a:fillRect/>
          </a:stretch>
        </p:blipFill>
        <p:spPr bwMode="auto">
          <a:xfrm>
            <a:off x="303989" y="376973"/>
            <a:ext cx="1040130" cy="885825"/>
          </a:xfrm>
          <a:prstGeom prst="rect">
            <a:avLst/>
          </a:prstGeom>
          <a:noFill/>
          <a:ln>
            <a:noFill/>
          </a:ln>
        </p:spPr>
      </p:pic>
    </p:spTree>
    <p:extLst>
      <p:ext uri="{BB962C8B-B14F-4D97-AF65-F5344CB8AC3E}">
        <p14:creationId xmlns:p14="http://schemas.microsoft.com/office/powerpoint/2010/main" val="345348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826B21-D935-429B-92B7-A796230CBB3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155475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26B21-D935-429B-92B7-A796230CBB3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3252530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826B21-D935-429B-92B7-A796230CBB3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2481027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826B21-D935-429B-92B7-A796230CBB3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189435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 name="Google Shape;28;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826B21-D935-429B-92B7-A796230CBB32}"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3259335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26B21-D935-429B-92B7-A796230CBB32}"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2957629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26B21-D935-429B-92B7-A796230CBB32}"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4069116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2826B21-D935-429B-92B7-A796230CBB3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1417959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2826B21-D935-429B-92B7-A796230CBB3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3680285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26B21-D935-429B-92B7-A796230CBB3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1264455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26B21-D935-429B-92B7-A796230CBB3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A9D3-133A-4BBC-A0D0-6754C9F2DAEB}" type="slidenum">
              <a:rPr lang="en-US" smtClean="0"/>
              <a:t>‹#›</a:t>
            </a:fld>
            <a:endParaRPr lang="en-US"/>
          </a:p>
        </p:txBody>
      </p:sp>
    </p:spTree>
    <p:extLst>
      <p:ext uri="{BB962C8B-B14F-4D97-AF65-F5344CB8AC3E}">
        <p14:creationId xmlns:p14="http://schemas.microsoft.com/office/powerpoint/2010/main" val="641974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8" name="Google Shape;18;p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 name="Google Shape;19;p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0" name="Google Shape;20;p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7807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7" name="Google Shape;27;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3231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3342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43"/>
          <p:cNvSpPr txBox="1"/>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pic>
        <p:nvPicPr>
          <p:cNvPr id="38" name="Google Shape;38;p43"/>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9" name="Google Shape;39;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94200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0494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2117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6211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10"/>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296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3887391" y="740569"/>
            <a:ext cx="4629150" cy="3655219"/>
          </a:xfrm>
          <a:prstGeom prst="rect">
            <a:avLst/>
          </a:prstGeom>
          <a:noFill/>
          <a:ln>
            <a:noFill/>
          </a:ln>
        </p:spPr>
      </p:sp>
      <p:sp>
        <p:nvSpPr>
          <p:cNvPr id="68" name="Google Shape;68;p1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51899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7746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8321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84524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6323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4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4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44"/>
          <p:cNvSpPr txBox="1"/>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pic>
        <p:nvPicPr>
          <p:cNvPr id="48" name="Google Shape;48;p44"/>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45"/>
          <p:cNvSpPr txBox="1">
            <a:spLocks noGrp="1"/>
          </p:cNvSpPr>
          <p:nvPr>
            <p:ph type="sldNum" idx="12"/>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45"/>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4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2" name="Google Shape;62;p4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7"/>
          <p:cNvSpPr txBox="1">
            <a:spLocks noGrp="1"/>
          </p:cNvSpPr>
          <p:nvPr>
            <p:ph type="sldNum" idx="12"/>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47"/>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48"/>
          <p:cNvSpPr>
            <a:spLocks noGrp="1"/>
          </p:cNvSpPr>
          <p:nvPr>
            <p:ph type="pic" idx="2"/>
          </p:nvPr>
        </p:nvSpPr>
        <p:spPr>
          <a:xfrm>
            <a:off x="3887391" y="740569"/>
            <a:ext cx="4629300" cy="3655200"/>
          </a:xfrm>
          <a:prstGeom prst="rect">
            <a:avLst/>
          </a:prstGeom>
          <a:noFill/>
          <a:ln>
            <a:noFill/>
          </a:ln>
        </p:spPr>
      </p:sp>
      <p:sp>
        <p:nvSpPr>
          <p:cNvPr id="70" name="Google Shape;70;p4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1" name="Google Shape;71;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48"/>
          <p:cNvSpPr txBox="1">
            <a:spLocks noGrp="1"/>
          </p:cNvSpPr>
          <p:nvPr>
            <p:ph type="sldNum" idx="12"/>
          </p:nvPr>
        </p:nvSpPr>
        <p:spPr>
          <a:xfrm>
            <a:off x="8737915" y="4133850"/>
            <a:ext cx="297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48"/>
          <p:cNvPicPr preferRelativeResize="0"/>
          <p:nvPr/>
        </p:nvPicPr>
        <p:blipFill rotWithShape="1">
          <a:blip r:embed="rId2">
            <a:alphaModFix/>
          </a:blip>
          <a:srcRect l="38414" t="42526" r="38311" b="20658"/>
          <a:stretch/>
        </p:blipFill>
        <p:spPr>
          <a:xfrm>
            <a:off x="8277471" y="4407694"/>
            <a:ext cx="757945" cy="66794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9" name="Google Shape;89;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0" name="Google Shape;9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826B21-D935-429B-92B7-A796230CBB32}" type="datetimeFigureOut">
              <a:rPr lang="en-US" smtClean="0"/>
              <a:t>11/1/2023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46A9D3-133A-4BBC-A0D0-6754C9F2DAEB}" type="slidenum">
              <a:rPr lang="en-US" smtClean="0"/>
              <a:t>‹#›</a:t>
            </a:fld>
            <a:endParaRPr lang="en-US"/>
          </a:p>
        </p:txBody>
      </p:sp>
    </p:spTree>
    <p:extLst>
      <p:ext uri="{BB962C8B-B14F-4D97-AF65-F5344CB8AC3E}">
        <p14:creationId xmlns:p14="http://schemas.microsoft.com/office/powerpoint/2010/main" val="312082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65850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hyperlink" Target="https://www.sreb.org/search-programs" TargetMode="External"/><Relationship Id="rId4" Type="http://schemas.openxmlformats.org/officeDocument/2006/relationships/hyperlink" Target="https://mhec.maryland.gov/institutions_training/Pages/acadaff/commonmarket.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hyperlink" Target="https://dsd.maryland.gov/regulations/Pages/13B.02.03.19.aspx"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hyperlink" Target="https://mhec.maryland.gov/institutions_training/SiteAssets/Pages/acadaff/AcadProgInstitApprovals/AcademicProgramProposals/non-substantial%20modification%20cover%20sheet%20%281%29.pdf"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hyperlink" Target="https://www.dhs.gov/news/2023/09/06/dhs-awards-20-million-34-organizations-effort-prevent-targeted-violence-and"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hyperlink" Target="https://aaiwg.maryland.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mhec.maryland.gov/institutions_training/Pages/HEPrograms.aspx" TargetMode="External"/><Relationship Id="rId7" Type="http://schemas.openxmlformats.org/officeDocument/2006/relationships/hyperlink" Target="https://mhec.maryland.gov/institutions_training/SiteAssets/Pages/acadaff/AcadProgInstitApprovals/academicprogramsinstitutionalapprovals/FeeSchedul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hec.maryland.gov/institutions_training/Pages/acadaff/AcadProgInstitApprovals/academicprogramsinstitutionalapprovals.aspx" TargetMode="External"/><Relationship Id="rId5" Type="http://schemas.openxmlformats.org/officeDocument/2006/relationships/hyperlink" Target="https://mhec.maryland.gov/institutions_training/Documents/acadaff/Letter%20to%20presidents%20regarding%20objections%20REVISED%20%28October%201%2c%202020%29.pdf" TargetMode="External"/><Relationship Id="rId4" Type="http://schemas.openxmlformats.org/officeDocument/2006/relationships/hyperlink" Target="https://mhec.maryland.gov/institutions_training/Pages/acadaff/AcadProgInstitApprovals/aptlogpd.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sd.maryland.gov/regulations/Pages/13B.02.03.27.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sd.maryland.gov/regulations/Pages/13B.02.03.03.aspx"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dsd.maryland.gov/regulations/Pages/13B.02.03.02-1.asp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dsd.maryland.gov/regulations/Pages/13B.02.03.09.asp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dsd.maryland.gov/regulations/Pages/13B.02.03.06.aspx"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dsd.maryland.gov/regulations/Pages/13B.02.03.06.aspx"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dsd.maryland.gov/regulations/Pages/13B.02.03.11.aspx"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dsd.maryland.gov/regulations/Pages/13B.02.02.17.asp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mhec.maryland.gov/institutions_training/Documents/acadaff/acadproginstitapprovals/table1resources.pdf"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dsd.maryland.gov/regulations/Pages/13B.02.02.21.aspx" TargetMode="External"/><Relationship Id="rId5" Type="http://schemas.openxmlformats.org/officeDocument/2006/relationships/hyperlink" Target="https://dsd.maryland.gov/regulations/Pages/13B.02.03.14.aspx" TargetMode="External"/><Relationship Id="rId4" Type="http://schemas.openxmlformats.org/officeDocument/2006/relationships/hyperlink" Target="https://mhec.maryland.gov/institutions_training/Documents/acadaff/table2expenditures%20(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hec.maryland.gov/publications/Pages/research/index.aspx" TargetMode="Externa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Academic Program Review Training</a:t>
            </a:r>
            <a:endParaRPr lang="en-US" b="1" dirty="0"/>
          </a:p>
        </p:txBody>
      </p:sp>
      <p:sp>
        <p:nvSpPr>
          <p:cNvPr id="3" name="Text Placeholder 2"/>
          <p:cNvSpPr>
            <a:spLocks noGrp="1"/>
          </p:cNvSpPr>
          <p:nvPr>
            <p:ph type="body" idx="1"/>
          </p:nvPr>
        </p:nvSpPr>
        <p:spPr/>
        <p:txBody>
          <a:bodyPr/>
          <a:lstStyle/>
          <a:p>
            <a:pPr algn="ctr"/>
            <a:r>
              <a:rPr lang="en-US" dirty="0" smtClean="0"/>
              <a:t>November 1, 2023</a:t>
            </a:r>
            <a:endParaRPr lang="en-US" dirty="0"/>
          </a:p>
        </p:txBody>
      </p:sp>
    </p:spTree>
    <p:extLst>
      <p:ext uri="{BB962C8B-B14F-4D97-AF65-F5344CB8AC3E}">
        <p14:creationId xmlns:p14="http://schemas.microsoft.com/office/powerpoint/2010/main" val="264314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40225"/>
            <a:ext cx="8520600" cy="82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Higher Education General Information Survey (HEGIS) Series</a:t>
            </a:r>
            <a:endParaRPr/>
          </a:p>
        </p:txBody>
      </p:sp>
      <p:sp>
        <p:nvSpPr>
          <p:cNvPr id="87" name="Google Shape;87;p17"/>
          <p:cNvSpPr txBox="1">
            <a:spLocks noGrp="1"/>
          </p:cNvSpPr>
          <p:nvPr>
            <p:ph type="body" idx="1"/>
          </p:nvPr>
        </p:nvSpPr>
        <p:spPr>
          <a:xfrm>
            <a:off x="311700" y="1391626"/>
            <a:ext cx="205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dirty="0">
                <a:solidFill>
                  <a:schemeClr val="dk1"/>
                </a:solidFill>
              </a:rPr>
              <a:t>How does MHEC use HEGIS?</a:t>
            </a:r>
            <a:endParaRPr sz="1600" dirty="0">
              <a:solidFill>
                <a:schemeClr val="dk1"/>
              </a:solidFill>
            </a:endParaRPr>
          </a:p>
        </p:txBody>
      </p:sp>
      <p:sp>
        <p:nvSpPr>
          <p:cNvPr id="88" name="Google Shape;88;p17"/>
          <p:cNvSpPr txBox="1">
            <a:spLocks noGrp="1"/>
          </p:cNvSpPr>
          <p:nvPr>
            <p:ph type="body" idx="2"/>
          </p:nvPr>
        </p:nvSpPr>
        <p:spPr>
          <a:xfrm>
            <a:off x="2171400" y="1391626"/>
            <a:ext cx="6660900" cy="389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MHEC uses a modified version of HEGIS Discipline Divisions to isolate degrees offered at </a:t>
            </a:r>
            <a:r>
              <a:rPr lang="en" b="1" i="1" dirty="0"/>
              <a:t>four-year institutions</a:t>
            </a:r>
            <a:r>
              <a:rPr lang="en" dirty="0"/>
              <a:t> from degrees offered at </a:t>
            </a:r>
            <a:r>
              <a:rPr lang="en" b="1" i="1" dirty="0"/>
              <a:t>community colleges </a:t>
            </a:r>
            <a:r>
              <a:rPr lang="en" dirty="0"/>
              <a:t>and to separate community college </a:t>
            </a:r>
            <a:r>
              <a:rPr lang="en" b="1" i="1" dirty="0"/>
              <a:t>transfer degrees</a:t>
            </a:r>
            <a:r>
              <a:rPr lang="en" dirty="0"/>
              <a:t> from community college </a:t>
            </a:r>
            <a:r>
              <a:rPr lang="en" b="1" i="1" dirty="0"/>
              <a:t>career degrees</a:t>
            </a:r>
            <a:r>
              <a:rPr lang="en" dirty="0"/>
              <a:t>.</a:t>
            </a:r>
            <a:endParaRPr dirty="0"/>
          </a:p>
          <a:p>
            <a:pPr marL="0" lvl="0" indent="0" algn="l" rtl="0">
              <a:lnSpc>
                <a:spcPct val="105000"/>
              </a:lnSpc>
              <a:spcBef>
                <a:spcPts val="1200"/>
              </a:spcBef>
              <a:spcAft>
                <a:spcPts val="0"/>
              </a:spcAft>
              <a:buNone/>
            </a:pPr>
            <a:r>
              <a:rPr lang="en" dirty="0"/>
              <a:t>Enrollments and completions are reported under the MHEC HEGIS Discipline Divisions:</a:t>
            </a:r>
            <a:endParaRPr dirty="0"/>
          </a:p>
          <a:p>
            <a:pPr marL="457200" lvl="0" indent="-317500" algn="l" rtl="0">
              <a:spcBef>
                <a:spcPts val="600"/>
              </a:spcBef>
              <a:spcAft>
                <a:spcPts val="0"/>
              </a:spcAft>
              <a:buSzPts val="1400"/>
              <a:buChar char="●"/>
            </a:pPr>
            <a:r>
              <a:rPr lang="en" dirty="0"/>
              <a:t>Discipline 0100 through 2399 should be used for baccalaureate and graduate programs. There are a few documented exceptions.</a:t>
            </a:r>
            <a:endParaRPr dirty="0"/>
          </a:p>
          <a:p>
            <a:pPr marL="457200" lvl="0" indent="-317500" algn="l" rtl="0">
              <a:spcBef>
                <a:spcPts val="0"/>
              </a:spcBef>
              <a:spcAft>
                <a:spcPts val="0"/>
              </a:spcAft>
              <a:buSzPts val="1400"/>
              <a:buChar char="●"/>
            </a:pPr>
            <a:r>
              <a:rPr lang="en" dirty="0"/>
              <a:t>Discipline 4901 to 4999 should be used for degrees at community colleges that have the primary intent to transfer.  </a:t>
            </a:r>
            <a:endParaRPr dirty="0"/>
          </a:p>
          <a:p>
            <a:pPr marL="457200" lvl="0" indent="-317500" algn="l" rtl="0">
              <a:spcBef>
                <a:spcPts val="0"/>
              </a:spcBef>
              <a:spcAft>
                <a:spcPts val="0"/>
              </a:spcAft>
              <a:buSzPts val="1400"/>
              <a:buChar char="●"/>
            </a:pPr>
            <a:r>
              <a:rPr lang="en" dirty="0"/>
              <a:t>Discipline 5001 through 5699 should be used for degrees at community colleges that have the primary intent to enter the labor market.</a:t>
            </a:r>
            <a:endParaRPr dirty="0"/>
          </a:p>
        </p:txBody>
      </p:sp>
      <p:pic>
        <p:nvPicPr>
          <p:cNvPr id="89" name="Google Shape;89;p17"/>
          <p:cNvPicPr preferRelativeResize="0"/>
          <p:nvPr/>
        </p:nvPicPr>
        <p:blipFill>
          <a:blip r:embed="rId3">
            <a:alphaModFix/>
          </a:blip>
          <a:stretch>
            <a:fillRect/>
          </a:stretch>
        </p:blipFill>
        <p:spPr>
          <a:xfrm>
            <a:off x="8104425" y="4265900"/>
            <a:ext cx="872875" cy="739525"/>
          </a:xfrm>
          <a:prstGeom prst="rect">
            <a:avLst/>
          </a:prstGeom>
          <a:noFill/>
          <a:ln>
            <a:noFill/>
          </a:ln>
        </p:spPr>
      </p:pic>
    </p:spTree>
    <p:extLst>
      <p:ext uri="{BB962C8B-B14F-4D97-AF65-F5344CB8AC3E}">
        <p14:creationId xmlns:p14="http://schemas.microsoft.com/office/powerpoint/2010/main" val="1917532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cxnSp>
        <p:nvCxnSpPr>
          <p:cNvPr id="94" name="Google Shape;94;p18"/>
          <p:cNvCxnSpPr>
            <a:stCxn id="95" idx="2"/>
            <a:endCxn id="96" idx="0"/>
          </p:cNvCxnSpPr>
          <p:nvPr/>
        </p:nvCxnSpPr>
        <p:spPr>
          <a:xfrm rot="-5400000" flipH="1">
            <a:off x="5552400" y="-96775"/>
            <a:ext cx="647700" cy="2151300"/>
          </a:xfrm>
          <a:prstGeom prst="bentConnector3">
            <a:avLst>
              <a:gd name="adj1" fmla="val 50006"/>
            </a:avLst>
          </a:prstGeom>
          <a:noFill/>
          <a:ln w="19050" cap="flat" cmpd="sng">
            <a:solidFill>
              <a:srgbClr val="C2C2C2"/>
            </a:solidFill>
            <a:prstDash val="solid"/>
            <a:miter lim="8000"/>
            <a:headEnd type="none" w="sm" len="sm"/>
            <a:tailEnd type="none" w="sm" len="sm"/>
          </a:ln>
        </p:spPr>
      </p:cxnSp>
      <p:cxnSp>
        <p:nvCxnSpPr>
          <p:cNvPr id="97" name="Google Shape;97;p18"/>
          <p:cNvCxnSpPr>
            <a:stCxn id="98" idx="0"/>
            <a:endCxn id="95" idx="2"/>
          </p:cNvCxnSpPr>
          <p:nvPr/>
        </p:nvCxnSpPr>
        <p:spPr>
          <a:xfrm rot="-5400000">
            <a:off x="3477300" y="-20500"/>
            <a:ext cx="647700" cy="1998900"/>
          </a:xfrm>
          <a:prstGeom prst="bentConnector3">
            <a:avLst>
              <a:gd name="adj1" fmla="val 50006"/>
            </a:avLst>
          </a:prstGeom>
          <a:noFill/>
          <a:ln w="19050" cap="flat" cmpd="sng">
            <a:solidFill>
              <a:srgbClr val="C2C2C2"/>
            </a:solidFill>
            <a:prstDash val="solid"/>
            <a:miter lim="8000"/>
            <a:headEnd type="none" w="sm" len="sm"/>
            <a:tailEnd type="none" w="sm" len="sm"/>
          </a:ln>
        </p:spPr>
      </p:cxnSp>
      <p:cxnSp>
        <p:nvCxnSpPr>
          <p:cNvPr id="99" name="Google Shape;99;p18"/>
          <p:cNvCxnSpPr>
            <a:stCxn id="98" idx="2"/>
            <a:endCxn id="100" idx="0"/>
          </p:cNvCxnSpPr>
          <p:nvPr/>
        </p:nvCxnSpPr>
        <p:spPr>
          <a:xfrm rot="-5400000" flipH="1">
            <a:off x="3281550" y="1307450"/>
            <a:ext cx="382800" cy="1342500"/>
          </a:xfrm>
          <a:prstGeom prst="bentConnector3">
            <a:avLst>
              <a:gd name="adj1" fmla="val 49993"/>
            </a:avLst>
          </a:prstGeom>
          <a:noFill/>
          <a:ln w="19050" cap="flat" cmpd="sng">
            <a:solidFill>
              <a:srgbClr val="C2C2C2"/>
            </a:solidFill>
            <a:prstDash val="solid"/>
            <a:miter lim="8000"/>
            <a:headEnd type="none" w="sm" len="sm"/>
            <a:tailEnd type="none" w="sm" len="sm"/>
          </a:ln>
        </p:spPr>
      </p:cxnSp>
      <p:cxnSp>
        <p:nvCxnSpPr>
          <p:cNvPr id="101" name="Google Shape;101;p18"/>
          <p:cNvCxnSpPr>
            <a:stCxn id="102" idx="0"/>
            <a:endCxn id="98" idx="2"/>
          </p:cNvCxnSpPr>
          <p:nvPr/>
        </p:nvCxnSpPr>
        <p:spPr>
          <a:xfrm rot="-5400000">
            <a:off x="1947400" y="1315650"/>
            <a:ext cx="382800" cy="1326000"/>
          </a:xfrm>
          <a:prstGeom prst="bentConnector3">
            <a:avLst>
              <a:gd name="adj1" fmla="val 49993"/>
            </a:avLst>
          </a:prstGeom>
          <a:noFill/>
          <a:ln w="19050" cap="flat" cmpd="sng">
            <a:solidFill>
              <a:srgbClr val="C2C2C2"/>
            </a:solidFill>
            <a:prstDash val="solid"/>
            <a:miter lim="8000"/>
            <a:headEnd type="none" w="sm" len="sm"/>
            <a:tailEnd type="none" w="sm" len="sm"/>
          </a:ln>
        </p:spPr>
      </p:cxnSp>
      <p:cxnSp>
        <p:nvCxnSpPr>
          <p:cNvPr id="103" name="Google Shape;103;p18"/>
          <p:cNvCxnSpPr>
            <a:stCxn id="104" idx="0"/>
            <a:endCxn id="96" idx="2"/>
          </p:cNvCxnSpPr>
          <p:nvPr/>
        </p:nvCxnSpPr>
        <p:spPr>
          <a:xfrm rot="-5400000">
            <a:off x="6668400" y="2070800"/>
            <a:ext cx="567600" cy="600"/>
          </a:xfrm>
          <a:prstGeom prst="bentConnector3">
            <a:avLst>
              <a:gd name="adj1" fmla="val 50000"/>
            </a:avLst>
          </a:prstGeom>
          <a:noFill/>
          <a:ln w="19050" cap="flat" cmpd="sng">
            <a:solidFill>
              <a:srgbClr val="C2C2C2"/>
            </a:solidFill>
            <a:prstDash val="solid"/>
            <a:miter lim="8000"/>
            <a:headEnd type="none" w="sm" len="sm"/>
            <a:tailEnd type="none" w="sm" len="sm"/>
          </a:ln>
        </p:spPr>
      </p:cxnSp>
      <p:sp>
        <p:nvSpPr>
          <p:cNvPr id="95" name="Google Shape;95;p18"/>
          <p:cNvSpPr txBox="1"/>
          <p:nvPr/>
        </p:nvSpPr>
        <p:spPr>
          <a:xfrm>
            <a:off x="4030350" y="108425"/>
            <a:ext cx="1540500" cy="5466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Academic Program Proposal</a:t>
            </a:r>
            <a:endParaRPr sz="1000">
              <a:solidFill>
                <a:srgbClr val="A72A1E"/>
              </a:solidFill>
              <a:latin typeface="Roboto"/>
              <a:ea typeface="Roboto"/>
              <a:cs typeface="Roboto"/>
              <a:sym typeface="Roboto"/>
            </a:endParaRPr>
          </a:p>
          <a:p>
            <a:pPr marL="0" lvl="0" indent="0" algn="ctr" rtl="0">
              <a:spcBef>
                <a:spcPts val="0"/>
              </a:spcBef>
              <a:spcAft>
                <a:spcPts val="0"/>
              </a:spcAft>
              <a:buNone/>
            </a:pPr>
            <a:r>
              <a:rPr lang="en" sz="1000">
                <a:solidFill>
                  <a:srgbClr val="A72A1E"/>
                </a:solidFill>
                <a:latin typeface="Roboto"/>
                <a:ea typeface="Roboto"/>
                <a:cs typeface="Roboto"/>
                <a:sym typeface="Roboto"/>
              </a:rPr>
              <a:t>(New or Modification)</a:t>
            </a:r>
            <a:endParaRPr sz="1000">
              <a:solidFill>
                <a:srgbClr val="A72A1E"/>
              </a:solidFill>
              <a:latin typeface="Roboto"/>
              <a:ea typeface="Roboto"/>
              <a:cs typeface="Roboto"/>
              <a:sym typeface="Roboto"/>
            </a:endParaRPr>
          </a:p>
        </p:txBody>
      </p:sp>
      <p:sp>
        <p:nvSpPr>
          <p:cNvPr id="98" name="Google Shape;98;p18"/>
          <p:cNvSpPr txBox="1"/>
          <p:nvPr/>
        </p:nvSpPr>
        <p:spPr>
          <a:xfrm>
            <a:off x="2032650" y="1302800"/>
            <a:ext cx="1538100" cy="4845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Community College</a:t>
            </a:r>
            <a:endParaRPr sz="1000">
              <a:solidFill>
                <a:srgbClr val="A72A1E"/>
              </a:solidFill>
              <a:latin typeface="Roboto"/>
              <a:ea typeface="Roboto"/>
              <a:cs typeface="Roboto"/>
              <a:sym typeface="Roboto"/>
            </a:endParaRPr>
          </a:p>
        </p:txBody>
      </p:sp>
      <p:sp>
        <p:nvSpPr>
          <p:cNvPr id="96" name="Google Shape;96;p18"/>
          <p:cNvSpPr txBox="1"/>
          <p:nvPr/>
        </p:nvSpPr>
        <p:spPr>
          <a:xfrm>
            <a:off x="6182850" y="1302800"/>
            <a:ext cx="1538100" cy="4845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Four-Year Public, State-Aided Independent or Private</a:t>
            </a:r>
            <a:endParaRPr sz="1000">
              <a:solidFill>
                <a:srgbClr val="A72A1E"/>
              </a:solidFill>
              <a:latin typeface="Roboto"/>
              <a:ea typeface="Roboto"/>
              <a:cs typeface="Roboto"/>
              <a:sym typeface="Roboto"/>
            </a:endParaRPr>
          </a:p>
        </p:txBody>
      </p:sp>
      <p:sp>
        <p:nvSpPr>
          <p:cNvPr id="104" name="Google Shape;104;p18"/>
          <p:cNvSpPr txBox="1"/>
          <p:nvPr/>
        </p:nvSpPr>
        <p:spPr>
          <a:xfrm>
            <a:off x="6182850" y="2354900"/>
            <a:ext cx="1538100" cy="3663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All Degrees</a:t>
            </a:r>
            <a:endParaRPr sz="1000">
              <a:solidFill>
                <a:srgbClr val="A72A1E"/>
              </a:solidFill>
              <a:latin typeface="Roboto"/>
              <a:ea typeface="Roboto"/>
              <a:cs typeface="Roboto"/>
              <a:sym typeface="Roboto"/>
            </a:endParaRPr>
          </a:p>
        </p:txBody>
      </p:sp>
      <p:sp>
        <p:nvSpPr>
          <p:cNvPr id="105" name="Google Shape;105;p18"/>
          <p:cNvSpPr txBox="1"/>
          <p:nvPr/>
        </p:nvSpPr>
        <p:spPr>
          <a:xfrm>
            <a:off x="4296450" y="2811650"/>
            <a:ext cx="1538100" cy="3663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Transfer Degree (Including ASE &amp; AAT) </a:t>
            </a:r>
            <a:endParaRPr sz="1000">
              <a:solidFill>
                <a:srgbClr val="A72A1E"/>
              </a:solidFill>
              <a:latin typeface="Roboto"/>
              <a:ea typeface="Roboto"/>
              <a:cs typeface="Roboto"/>
              <a:sym typeface="Roboto"/>
            </a:endParaRPr>
          </a:p>
        </p:txBody>
      </p:sp>
      <p:sp>
        <p:nvSpPr>
          <p:cNvPr id="106" name="Google Shape;106;p18"/>
          <p:cNvSpPr txBox="1"/>
          <p:nvPr/>
        </p:nvSpPr>
        <p:spPr>
          <a:xfrm>
            <a:off x="2605950" y="2811650"/>
            <a:ext cx="1538100" cy="3663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Career Degree</a:t>
            </a:r>
            <a:endParaRPr sz="1000">
              <a:solidFill>
                <a:srgbClr val="A72A1E"/>
              </a:solidFill>
              <a:latin typeface="Roboto"/>
              <a:ea typeface="Roboto"/>
              <a:cs typeface="Roboto"/>
              <a:sym typeface="Roboto"/>
            </a:endParaRPr>
          </a:p>
        </p:txBody>
      </p:sp>
      <p:sp>
        <p:nvSpPr>
          <p:cNvPr id="107" name="Google Shape;107;p18"/>
          <p:cNvSpPr txBox="1"/>
          <p:nvPr/>
        </p:nvSpPr>
        <p:spPr>
          <a:xfrm>
            <a:off x="2605950" y="3360347"/>
            <a:ext cx="1538100" cy="4785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rgbClr val="A72A1E"/>
                </a:solidFill>
                <a:latin typeface="Roboto"/>
                <a:ea typeface="Roboto"/>
                <a:cs typeface="Roboto"/>
                <a:sym typeface="Roboto"/>
              </a:rPr>
              <a:t>Select HEGIS Code between 5001 and 5600</a:t>
            </a:r>
            <a:endParaRPr sz="1000">
              <a:solidFill>
                <a:srgbClr val="A72A1E"/>
              </a:solidFill>
              <a:latin typeface="Roboto"/>
              <a:ea typeface="Roboto"/>
              <a:cs typeface="Roboto"/>
              <a:sym typeface="Roboto"/>
            </a:endParaRPr>
          </a:p>
        </p:txBody>
      </p:sp>
      <p:sp>
        <p:nvSpPr>
          <p:cNvPr id="108" name="Google Shape;108;p18"/>
          <p:cNvSpPr txBox="1"/>
          <p:nvPr/>
        </p:nvSpPr>
        <p:spPr>
          <a:xfrm>
            <a:off x="4296450" y="3360347"/>
            <a:ext cx="1538100" cy="4785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rgbClr val="A72A1E"/>
                </a:solidFill>
                <a:latin typeface="Roboto"/>
                <a:ea typeface="Roboto"/>
                <a:cs typeface="Roboto"/>
                <a:sym typeface="Roboto"/>
              </a:rPr>
              <a:t>Select HEGIS Code between 4901 and 4999</a:t>
            </a:r>
            <a:endParaRPr sz="1000">
              <a:solidFill>
                <a:srgbClr val="A72A1E"/>
              </a:solidFill>
              <a:latin typeface="Roboto"/>
              <a:ea typeface="Roboto"/>
              <a:cs typeface="Roboto"/>
              <a:sym typeface="Roboto"/>
            </a:endParaRPr>
          </a:p>
        </p:txBody>
      </p:sp>
      <p:sp>
        <p:nvSpPr>
          <p:cNvPr id="109" name="Google Shape;109;p18"/>
          <p:cNvSpPr txBox="1"/>
          <p:nvPr/>
        </p:nvSpPr>
        <p:spPr>
          <a:xfrm>
            <a:off x="6182850" y="2992257"/>
            <a:ext cx="1538100" cy="4785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Select HEGIS Code between </a:t>
            </a:r>
            <a:endParaRPr sz="1000">
              <a:solidFill>
                <a:srgbClr val="A72A1E"/>
              </a:solidFill>
              <a:latin typeface="Roboto"/>
              <a:ea typeface="Roboto"/>
              <a:cs typeface="Roboto"/>
              <a:sym typeface="Roboto"/>
            </a:endParaRPr>
          </a:p>
          <a:p>
            <a:pPr marL="0" lvl="0" indent="0" algn="ctr" rtl="0">
              <a:spcBef>
                <a:spcPts val="0"/>
              </a:spcBef>
              <a:spcAft>
                <a:spcPts val="0"/>
              </a:spcAft>
              <a:buNone/>
            </a:pPr>
            <a:r>
              <a:rPr lang="en" sz="1000">
                <a:solidFill>
                  <a:srgbClr val="A72A1E"/>
                </a:solidFill>
                <a:latin typeface="Roboto"/>
                <a:ea typeface="Roboto"/>
                <a:cs typeface="Roboto"/>
                <a:sym typeface="Roboto"/>
              </a:rPr>
              <a:t>0100 and 2399</a:t>
            </a:r>
            <a:endParaRPr sz="1000">
              <a:solidFill>
                <a:srgbClr val="A72A1E"/>
              </a:solidFill>
              <a:latin typeface="Roboto"/>
              <a:ea typeface="Roboto"/>
              <a:cs typeface="Roboto"/>
              <a:sym typeface="Roboto"/>
            </a:endParaRPr>
          </a:p>
        </p:txBody>
      </p:sp>
      <p:sp>
        <p:nvSpPr>
          <p:cNvPr id="100" name="Google Shape;100;p18"/>
          <p:cNvSpPr txBox="1"/>
          <p:nvPr/>
        </p:nvSpPr>
        <p:spPr>
          <a:xfrm>
            <a:off x="3375000" y="2170050"/>
            <a:ext cx="1538100" cy="3663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Associate’s Degree</a:t>
            </a:r>
            <a:endParaRPr sz="1000">
              <a:solidFill>
                <a:srgbClr val="A72A1E"/>
              </a:solidFill>
              <a:latin typeface="Roboto"/>
              <a:ea typeface="Roboto"/>
              <a:cs typeface="Roboto"/>
              <a:sym typeface="Roboto"/>
            </a:endParaRPr>
          </a:p>
        </p:txBody>
      </p:sp>
      <p:sp>
        <p:nvSpPr>
          <p:cNvPr id="102" name="Google Shape;102;p18"/>
          <p:cNvSpPr txBox="1"/>
          <p:nvPr/>
        </p:nvSpPr>
        <p:spPr>
          <a:xfrm>
            <a:off x="706750" y="2170050"/>
            <a:ext cx="1538100" cy="3663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Lower Division Certificate</a:t>
            </a:r>
            <a:endParaRPr sz="1000">
              <a:solidFill>
                <a:srgbClr val="A72A1E"/>
              </a:solidFill>
              <a:latin typeface="Roboto"/>
              <a:ea typeface="Roboto"/>
              <a:cs typeface="Roboto"/>
              <a:sym typeface="Roboto"/>
            </a:endParaRPr>
          </a:p>
        </p:txBody>
      </p:sp>
      <p:sp>
        <p:nvSpPr>
          <p:cNvPr id="110" name="Google Shape;110;p18"/>
          <p:cNvSpPr txBox="1"/>
          <p:nvPr/>
        </p:nvSpPr>
        <p:spPr>
          <a:xfrm>
            <a:off x="706750" y="2811650"/>
            <a:ext cx="1538100" cy="4785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72A1E"/>
                </a:solidFill>
                <a:latin typeface="Roboto"/>
                <a:ea typeface="Roboto"/>
                <a:cs typeface="Roboto"/>
                <a:sym typeface="Roboto"/>
              </a:rPr>
              <a:t>Select HEGIS Code between 5001 and 5600</a:t>
            </a:r>
            <a:endParaRPr sz="1000">
              <a:solidFill>
                <a:srgbClr val="A72A1E"/>
              </a:solidFill>
              <a:latin typeface="Roboto"/>
              <a:ea typeface="Roboto"/>
              <a:cs typeface="Roboto"/>
              <a:sym typeface="Roboto"/>
            </a:endParaRPr>
          </a:p>
        </p:txBody>
      </p:sp>
      <p:cxnSp>
        <p:nvCxnSpPr>
          <p:cNvPr id="111" name="Google Shape;111;p18"/>
          <p:cNvCxnSpPr>
            <a:stCxn id="110" idx="0"/>
            <a:endCxn id="102" idx="2"/>
          </p:cNvCxnSpPr>
          <p:nvPr/>
        </p:nvCxnSpPr>
        <p:spPr>
          <a:xfrm rot="-5400000">
            <a:off x="1338400" y="2673650"/>
            <a:ext cx="275400" cy="600"/>
          </a:xfrm>
          <a:prstGeom prst="bentConnector3">
            <a:avLst>
              <a:gd name="adj1" fmla="val 49982"/>
            </a:avLst>
          </a:prstGeom>
          <a:noFill/>
          <a:ln w="19050" cap="flat" cmpd="sng">
            <a:solidFill>
              <a:srgbClr val="C2C2C2"/>
            </a:solidFill>
            <a:prstDash val="solid"/>
            <a:miter lim="8000"/>
            <a:headEnd type="none" w="sm" len="sm"/>
            <a:tailEnd type="none" w="sm" len="sm"/>
          </a:ln>
        </p:spPr>
      </p:cxnSp>
      <p:cxnSp>
        <p:nvCxnSpPr>
          <p:cNvPr id="112" name="Google Shape;112;p18"/>
          <p:cNvCxnSpPr>
            <a:stCxn id="106" idx="0"/>
            <a:endCxn id="100" idx="2"/>
          </p:cNvCxnSpPr>
          <p:nvPr/>
        </p:nvCxnSpPr>
        <p:spPr>
          <a:xfrm rot="-5400000">
            <a:off x="3621900" y="2289350"/>
            <a:ext cx="275400" cy="769200"/>
          </a:xfrm>
          <a:prstGeom prst="bentConnector3">
            <a:avLst>
              <a:gd name="adj1" fmla="val 49982"/>
            </a:avLst>
          </a:prstGeom>
          <a:noFill/>
          <a:ln w="19050" cap="flat" cmpd="sng">
            <a:solidFill>
              <a:srgbClr val="C2C2C2"/>
            </a:solidFill>
            <a:prstDash val="solid"/>
            <a:miter lim="8000"/>
            <a:headEnd type="none" w="sm" len="sm"/>
            <a:tailEnd type="none" w="sm" len="sm"/>
          </a:ln>
        </p:spPr>
      </p:cxnSp>
      <p:cxnSp>
        <p:nvCxnSpPr>
          <p:cNvPr id="113" name="Google Shape;113;p18"/>
          <p:cNvCxnSpPr>
            <a:stCxn id="105" idx="0"/>
            <a:endCxn id="100" idx="2"/>
          </p:cNvCxnSpPr>
          <p:nvPr/>
        </p:nvCxnSpPr>
        <p:spPr>
          <a:xfrm rot="5400000" flipH="1">
            <a:off x="4467000" y="2213150"/>
            <a:ext cx="275400" cy="921600"/>
          </a:xfrm>
          <a:prstGeom prst="bentConnector3">
            <a:avLst>
              <a:gd name="adj1" fmla="val 49982"/>
            </a:avLst>
          </a:prstGeom>
          <a:noFill/>
          <a:ln w="19050" cap="flat" cmpd="sng">
            <a:solidFill>
              <a:srgbClr val="C2C2C2"/>
            </a:solidFill>
            <a:prstDash val="solid"/>
            <a:miter lim="8000"/>
            <a:headEnd type="none" w="sm" len="sm"/>
            <a:tailEnd type="none" w="sm" len="sm"/>
          </a:ln>
        </p:spPr>
      </p:cxnSp>
      <p:cxnSp>
        <p:nvCxnSpPr>
          <p:cNvPr id="114" name="Google Shape;114;p18"/>
          <p:cNvCxnSpPr>
            <a:stCxn id="107" idx="0"/>
            <a:endCxn id="106" idx="2"/>
          </p:cNvCxnSpPr>
          <p:nvPr/>
        </p:nvCxnSpPr>
        <p:spPr>
          <a:xfrm rot="-5400000">
            <a:off x="3284100" y="3268847"/>
            <a:ext cx="182400" cy="600"/>
          </a:xfrm>
          <a:prstGeom prst="bentConnector3">
            <a:avLst>
              <a:gd name="adj1" fmla="val 49999"/>
            </a:avLst>
          </a:prstGeom>
          <a:noFill/>
          <a:ln w="19050" cap="flat" cmpd="sng">
            <a:solidFill>
              <a:srgbClr val="C2C2C2"/>
            </a:solidFill>
            <a:prstDash val="solid"/>
            <a:miter lim="8000"/>
            <a:headEnd type="none" w="sm" len="sm"/>
            <a:tailEnd type="none" w="sm" len="sm"/>
          </a:ln>
        </p:spPr>
      </p:cxnSp>
      <p:cxnSp>
        <p:nvCxnSpPr>
          <p:cNvPr id="115" name="Google Shape;115;p18"/>
          <p:cNvCxnSpPr>
            <a:stCxn id="108" idx="0"/>
            <a:endCxn id="105" idx="2"/>
          </p:cNvCxnSpPr>
          <p:nvPr/>
        </p:nvCxnSpPr>
        <p:spPr>
          <a:xfrm rot="-5400000">
            <a:off x="4974600" y="3268847"/>
            <a:ext cx="182400" cy="600"/>
          </a:xfrm>
          <a:prstGeom prst="bentConnector3">
            <a:avLst>
              <a:gd name="adj1" fmla="val 49999"/>
            </a:avLst>
          </a:prstGeom>
          <a:noFill/>
          <a:ln w="19050" cap="flat" cmpd="sng">
            <a:solidFill>
              <a:srgbClr val="C2C2C2"/>
            </a:solidFill>
            <a:prstDash val="solid"/>
            <a:miter lim="8000"/>
            <a:headEnd type="none" w="sm" len="sm"/>
            <a:tailEnd type="none" w="sm" len="sm"/>
          </a:ln>
        </p:spPr>
      </p:cxnSp>
      <p:cxnSp>
        <p:nvCxnSpPr>
          <p:cNvPr id="116" name="Google Shape;116;p18"/>
          <p:cNvCxnSpPr>
            <a:stCxn id="109" idx="0"/>
            <a:endCxn id="104" idx="2"/>
          </p:cNvCxnSpPr>
          <p:nvPr/>
        </p:nvCxnSpPr>
        <p:spPr>
          <a:xfrm rot="-5400000">
            <a:off x="6816600" y="2856357"/>
            <a:ext cx="271200" cy="600"/>
          </a:xfrm>
          <a:prstGeom prst="bentConnector3">
            <a:avLst>
              <a:gd name="adj1" fmla="val 49974"/>
            </a:avLst>
          </a:prstGeom>
          <a:noFill/>
          <a:ln w="19050" cap="flat" cmpd="sng">
            <a:solidFill>
              <a:srgbClr val="C2C2C2"/>
            </a:solidFill>
            <a:prstDash val="solid"/>
            <a:miter lim="8000"/>
            <a:headEnd type="none" w="sm" len="sm"/>
            <a:tailEnd type="none" w="sm" len="sm"/>
          </a:ln>
        </p:spPr>
      </p:cxnSp>
      <p:sp>
        <p:nvSpPr>
          <p:cNvPr id="117" name="Google Shape;117;p18"/>
          <p:cNvSpPr txBox="1">
            <a:spLocks noGrp="1"/>
          </p:cNvSpPr>
          <p:nvPr>
            <p:ph type="body" idx="2"/>
          </p:nvPr>
        </p:nvSpPr>
        <p:spPr>
          <a:xfrm>
            <a:off x="248250" y="4271613"/>
            <a:ext cx="7791600" cy="728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523"/>
              <a:buNone/>
            </a:pPr>
            <a:r>
              <a:rPr lang="en" sz="964" dirty="0"/>
              <a:t>Codes 1101, 1102, 1103, 1104, 1105, 1106, 1107, 1108, 1109, 1112, 1199 may (currently) be used for Community Colleges.  Code 4900 may (currently) be used for University of Maryland Global Campus upper division certificates (degree sought=30).  9099 is a placeholder for undeclared students, it should never be assigned as a code in a program.</a:t>
            </a:r>
            <a:endParaRPr sz="964" dirty="0"/>
          </a:p>
        </p:txBody>
      </p:sp>
      <p:pic>
        <p:nvPicPr>
          <p:cNvPr id="118" name="Google Shape;118;p18"/>
          <p:cNvPicPr preferRelativeResize="0"/>
          <p:nvPr/>
        </p:nvPicPr>
        <p:blipFill>
          <a:blip r:embed="rId3">
            <a:alphaModFix/>
          </a:blip>
          <a:stretch>
            <a:fillRect/>
          </a:stretch>
        </p:blipFill>
        <p:spPr>
          <a:xfrm>
            <a:off x="8104425" y="4265900"/>
            <a:ext cx="872875" cy="739525"/>
          </a:xfrm>
          <a:prstGeom prst="rect">
            <a:avLst/>
          </a:prstGeom>
          <a:noFill/>
          <a:ln>
            <a:noFill/>
          </a:ln>
        </p:spPr>
      </p:pic>
    </p:spTree>
    <p:extLst>
      <p:ext uri="{BB962C8B-B14F-4D97-AF65-F5344CB8AC3E}">
        <p14:creationId xmlns:p14="http://schemas.microsoft.com/office/powerpoint/2010/main" val="2524445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HEGIS and CIP Codes in Research</a:t>
            </a:r>
            <a:endParaRPr/>
          </a:p>
        </p:txBody>
      </p:sp>
      <p:sp>
        <p:nvSpPr>
          <p:cNvPr id="124" name="Google Shape;124;p19"/>
          <p:cNvSpPr txBox="1">
            <a:spLocks noGrp="1"/>
          </p:cNvSpPr>
          <p:nvPr>
            <p:ph type="body" idx="1"/>
          </p:nvPr>
        </p:nvSpPr>
        <p:spPr>
          <a:xfrm>
            <a:off x="311700" y="1000075"/>
            <a:ext cx="157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Research </a:t>
            </a:r>
            <a:endParaRPr lang="en" dirty="0" smtClean="0"/>
          </a:p>
          <a:p>
            <a:pPr marL="0" lvl="0" indent="0" algn="l" rtl="0">
              <a:spcBef>
                <a:spcPts val="0"/>
              </a:spcBef>
              <a:spcAft>
                <a:spcPts val="0"/>
              </a:spcAft>
              <a:buNone/>
            </a:pPr>
            <a:r>
              <a:rPr lang="en" dirty="0" smtClean="0"/>
              <a:t>Reports</a:t>
            </a:r>
            <a:endParaRPr dirty="0"/>
          </a:p>
          <a:p>
            <a:pPr marL="0" lvl="0" indent="0" algn="l" rtl="0">
              <a:spcBef>
                <a:spcPts val="1200"/>
              </a:spcBef>
              <a:spcAft>
                <a:spcPts val="0"/>
              </a:spcAft>
              <a:buNone/>
            </a:pPr>
            <a:r>
              <a:rPr lang="en" dirty="0"/>
              <a:t>Predefined Agency Reports</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b="1" i="1" dirty="0"/>
              <a:t>Shifts in Coding, Shifts Result</a:t>
            </a:r>
            <a:endParaRPr b="1" i="1" dirty="0"/>
          </a:p>
        </p:txBody>
      </p:sp>
      <p:sp>
        <p:nvSpPr>
          <p:cNvPr id="125" name="Google Shape;125;p19"/>
          <p:cNvSpPr txBox="1">
            <a:spLocks noGrp="1"/>
          </p:cNvSpPr>
          <p:nvPr>
            <p:ph type="body" idx="2"/>
          </p:nvPr>
        </p:nvSpPr>
        <p:spPr>
          <a:xfrm>
            <a:off x="1899850" y="1017725"/>
            <a:ext cx="7265100" cy="4026600"/>
          </a:xfrm>
          <a:prstGeom prst="rect">
            <a:avLst/>
          </a:prstGeom>
        </p:spPr>
        <p:txBody>
          <a:bodyPr spcFirstLastPara="1" wrap="square" lIns="91425" tIns="91425" rIns="0" bIns="91425" anchor="t" anchorCtr="0">
            <a:noAutofit/>
          </a:bodyPr>
          <a:lstStyle/>
          <a:p>
            <a:pPr marL="274320" lvl="0" indent="-245109" algn="l" rtl="0">
              <a:lnSpc>
                <a:spcPct val="95000"/>
              </a:lnSpc>
              <a:spcBef>
                <a:spcPts val="0"/>
              </a:spcBef>
              <a:spcAft>
                <a:spcPts val="0"/>
              </a:spcAft>
              <a:buSzPts val="1700"/>
              <a:buChar char="●"/>
            </a:pPr>
            <a:r>
              <a:rPr lang="en" sz="1700" dirty="0"/>
              <a:t>Analysis by Specific Codes and Categories</a:t>
            </a:r>
            <a:endParaRPr sz="1700" dirty="0"/>
          </a:p>
          <a:p>
            <a:pPr marL="457200" lvl="1" indent="-142239" algn="l" rtl="0">
              <a:lnSpc>
                <a:spcPct val="95000"/>
              </a:lnSpc>
              <a:spcBef>
                <a:spcPts val="0"/>
              </a:spcBef>
              <a:spcAft>
                <a:spcPts val="0"/>
              </a:spcAft>
              <a:buSzPts val="1520"/>
              <a:buChar char="○"/>
            </a:pPr>
            <a:r>
              <a:rPr lang="en" sz="1600" dirty="0"/>
              <a:t>College X:  PARALEGAL STUDIES</a:t>
            </a:r>
            <a:endParaRPr sz="1600" dirty="0"/>
          </a:p>
          <a:p>
            <a:pPr marL="1371600" lvl="2" indent="-325119" algn="l" rtl="0">
              <a:lnSpc>
                <a:spcPct val="95000"/>
              </a:lnSpc>
              <a:spcBef>
                <a:spcPts val="0"/>
              </a:spcBef>
              <a:spcAft>
                <a:spcPts val="0"/>
              </a:spcAft>
              <a:buSzPts val="1520"/>
              <a:buChar char="■"/>
            </a:pPr>
            <a:r>
              <a:rPr lang="en" sz="1600" dirty="0"/>
              <a:t>HEGIS </a:t>
            </a:r>
            <a:r>
              <a:rPr lang="en" sz="1600" dirty="0" smtClean="0"/>
              <a:t>559901 &amp; </a:t>
            </a:r>
            <a:r>
              <a:rPr lang="en" sz="1600" dirty="0"/>
              <a:t>CIP Code:  220302</a:t>
            </a:r>
            <a:r>
              <a:rPr lang="en" sz="1620" dirty="0"/>
              <a:t> </a:t>
            </a:r>
            <a:endParaRPr sz="1620" dirty="0"/>
          </a:p>
          <a:p>
            <a:pPr marL="1371600" lvl="0" indent="0" algn="l" rtl="0">
              <a:lnSpc>
                <a:spcPct val="95000"/>
              </a:lnSpc>
              <a:spcBef>
                <a:spcPts val="1200"/>
              </a:spcBef>
              <a:spcAft>
                <a:spcPts val="0"/>
              </a:spcAft>
              <a:buNone/>
            </a:pPr>
            <a:endParaRPr sz="1620" dirty="0"/>
          </a:p>
          <a:p>
            <a:pPr marL="0" lvl="0" indent="0" algn="l" rtl="0">
              <a:lnSpc>
                <a:spcPct val="95000"/>
              </a:lnSpc>
              <a:spcBef>
                <a:spcPts val="1200"/>
              </a:spcBef>
              <a:spcAft>
                <a:spcPts val="0"/>
              </a:spcAft>
              <a:buSzPts val="935"/>
              <a:buNone/>
            </a:pPr>
            <a:endParaRPr sz="1790" dirty="0"/>
          </a:p>
          <a:p>
            <a:pPr marL="0" lvl="0" indent="0" algn="l" rtl="0">
              <a:lnSpc>
                <a:spcPct val="95000"/>
              </a:lnSpc>
              <a:spcBef>
                <a:spcPts val="1200"/>
              </a:spcBef>
              <a:spcAft>
                <a:spcPts val="0"/>
              </a:spcAft>
              <a:buNone/>
            </a:pPr>
            <a:endParaRPr sz="1600" dirty="0"/>
          </a:p>
          <a:p>
            <a:pPr marL="274320" lvl="0" indent="-245109" algn="l" rtl="0">
              <a:lnSpc>
                <a:spcPct val="95000"/>
              </a:lnSpc>
              <a:spcBef>
                <a:spcPts val="1200"/>
              </a:spcBef>
              <a:spcAft>
                <a:spcPts val="0"/>
              </a:spcAft>
              <a:buSzPts val="1700"/>
              <a:buChar char="●"/>
            </a:pPr>
            <a:r>
              <a:rPr lang="en" sz="1700" dirty="0"/>
              <a:t>MHEC Standing Reports</a:t>
            </a:r>
            <a:endParaRPr sz="1700" dirty="0"/>
          </a:p>
          <a:p>
            <a:pPr marL="548640" lvl="1" indent="-238759" algn="l" rtl="0">
              <a:lnSpc>
                <a:spcPct val="95000"/>
              </a:lnSpc>
              <a:spcBef>
                <a:spcPts val="0"/>
              </a:spcBef>
              <a:spcAft>
                <a:spcPts val="0"/>
              </a:spcAft>
              <a:buSzPts val="1600"/>
              <a:buChar char="○"/>
            </a:pPr>
            <a:r>
              <a:rPr lang="en" sz="1600" dirty="0"/>
              <a:t>Trends in Fall Enrollment by Program</a:t>
            </a:r>
            <a:endParaRPr sz="1600" dirty="0"/>
          </a:p>
          <a:p>
            <a:pPr marL="548640" lvl="1" indent="-238759" algn="l" rtl="0">
              <a:lnSpc>
                <a:spcPct val="95000"/>
              </a:lnSpc>
              <a:spcBef>
                <a:spcPts val="0"/>
              </a:spcBef>
              <a:spcAft>
                <a:spcPts val="0"/>
              </a:spcAft>
              <a:buSzPts val="1600"/>
              <a:buChar char="○"/>
            </a:pPr>
            <a:r>
              <a:rPr lang="en" sz="1600" dirty="0"/>
              <a:t>Trends in Degrees and Certificates By Program</a:t>
            </a:r>
            <a:endParaRPr sz="1600" dirty="0"/>
          </a:p>
          <a:p>
            <a:pPr marL="548640" lvl="1" indent="-238759" algn="l" rtl="0">
              <a:lnSpc>
                <a:spcPct val="95000"/>
              </a:lnSpc>
              <a:spcBef>
                <a:spcPts val="0"/>
              </a:spcBef>
              <a:spcAft>
                <a:spcPts val="0"/>
              </a:spcAft>
              <a:buSzPts val="1600"/>
              <a:buChar char="○"/>
            </a:pPr>
            <a:r>
              <a:rPr lang="en" sz="1600" dirty="0"/>
              <a:t>Low Productivity Report</a:t>
            </a:r>
            <a:endParaRPr sz="1600" dirty="0"/>
          </a:p>
        </p:txBody>
      </p:sp>
      <p:pic>
        <p:nvPicPr>
          <p:cNvPr id="126" name="Google Shape;126;p19"/>
          <p:cNvPicPr preferRelativeResize="0"/>
          <p:nvPr/>
        </p:nvPicPr>
        <p:blipFill>
          <a:blip r:embed="rId3">
            <a:alphaModFix/>
          </a:blip>
          <a:stretch>
            <a:fillRect/>
          </a:stretch>
        </p:blipFill>
        <p:spPr>
          <a:xfrm>
            <a:off x="8104425" y="4265900"/>
            <a:ext cx="872875" cy="739525"/>
          </a:xfrm>
          <a:prstGeom prst="rect">
            <a:avLst/>
          </a:prstGeom>
          <a:noFill/>
          <a:ln>
            <a:noFill/>
          </a:ln>
        </p:spPr>
      </p:pic>
      <p:graphicFrame>
        <p:nvGraphicFramePr>
          <p:cNvPr id="127" name="Google Shape;127;p19"/>
          <p:cNvGraphicFramePr/>
          <p:nvPr/>
        </p:nvGraphicFramePr>
        <p:xfrm>
          <a:off x="2214525" y="2129950"/>
          <a:ext cx="6635750" cy="762000"/>
        </p:xfrm>
        <a:graphic>
          <a:graphicData uri="http://schemas.openxmlformats.org/drawingml/2006/table">
            <a:tbl>
              <a:tblPr>
                <a:noFill/>
              </a:tblPr>
              <a:tblGrid>
                <a:gridCol w="603250">
                  <a:extLst>
                    <a:ext uri="{9D8B030D-6E8A-4147-A177-3AD203B41FA5}">
                      <a16:colId xmlns:a16="http://schemas.microsoft.com/office/drawing/2014/main" val="20000"/>
                    </a:ext>
                  </a:extLst>
                </a:gridCol>
                <a:gridCol w="603250">
                  <a:extLst>
                    <a:ext uri="{9D8B030D-6E8A-4147-A177-3AD203B41FA5}">
                      <a16:colId xmlns:a16="http://schemas.microsoft.com/office/drawing/2014/main" val="20001"/>
                    </a:ext>
                  </a:extLst>
                </a:gridCol>
                <a:gridCol w="603250">
                  <a:extLst>
                    <a:ext uri="{9D8B030D-6E8A-4147-A177-3AD203B41FA5}">
                      <a16:colId xmlns:a16="http://schemas.microsoft.com/office/drawing/2014/main" val="20002"/>
                    </a:ext>
                  </a:extLst>
                </a:gridCol>
                <a:gridCol w="603250">
                  <a:extLst>
                    <a:ext uri="{9D8B030D-6E8A-4147-A177-3AD203B41FA5}">
                      <a16:colId xmlns:a16="http://schemas.microsoft.com/office/drawing/2014/main" val="20003"/>
                    </a:ext>
                  </a:extLst>
                </a:gridCol>
                <a:gridCol w="603250">
                  <a:extLst>
                    <a:ext uri="{9D8B030D-6E8A-4147-A177-3AD203B41FA5}">
                      <a16:colId xmlns:a16="http://schemas.microsoft.com/office/drawing/2014/main" val="20004"/>
                    </a:ext>
                  </a:extLst>
                </a:gridCol>
                <a:gridCol w="603250">
                  <a:extLst>
                    <a:ext uri="{9D8B030D-6E8A-4147-A177-3AD203B41FA5}">
                      <a16:colId xmlns:a16="http://schemas.microsoft.com/office/drawing/2014/main" val="20005"/>
                    </a:ext>
                  </a:extLst>
                </a:gridCol>
                <a:gridCol w="603250">
                  <a:extLst>
                    <a:ext uri="{9D8B030D-6E8A-4147-A177-3AD203B41FA5}">
                      <a16:colId xmlns:a16="http://schemas.microsoft.com/office/drawing/2014/main" val="20006"/>
                    </a:ext>
                  </a:extLst>
                </a:gridCol>
                <a:gridCol w="603250">
                  <a:extLst>
                    <a:ext uri="{9D8B030D-6E8A-4147-A177-3AD203B41FA5}">
                      <a16:colId xmlns:a16="http://schemas.microsoft.com/office/drawing/2014/main" val="20007"/>
                    </a:ext>
                  </a:extLst>
                </a:gridCol>
                <a:gridCol w="603250">
                  <a:extLst>
                    <a:ext uri="{9D8B030D-6E8A-4147-A177-3AD203B41FA5}">
                      <a16:colId xmlns:a16="http://schemas.microsoft.com/office/drawing/2014/main" val="20008"/>
                    </a:ext>
                  </a:extLst>
                </a:gridCol>
                <a:gridCol w="603250">
                  <a:extLst>
                    <a:ext uri="{9D8B030D-6E8A-4147-A177-3AD203B41FA5}">
                      <a16:colId xmlns:a16="http://schemas.microsoft.com/office/drawing/2014/main" val="20009"/>
                    </a:ext>
                  </a:extLst>
                </a:gridCol>
                <a:gridCol w="603250">
                  <a:extLst>
                    <a:ext uri="{9D8B030D-6E8A-4147-A177-3AD203B41FA5}">
                      <a16:colId xmlns:a16="http://schemas.microsoft.com/office/drawing/2014/main" val="20010"/>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b="1"/>
                        <a:t>2013</a:t>
                      </a:r>
                      <a:endParaRPr b="1"/>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2014</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2015</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2016</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2017</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2018</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2019</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2020</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2021</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2022</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Total</a:t>
                      </a:r>
                      <a:endParaRPr/>
                    </a:p>
                  </a:txBody>
                  <a:tcPr marL="91425" marR="91425" marT="91425" marB="91425"/>
                </a:tc>
                <a:tc>
                  <a:txBody>
                    <a:bodyPr/>
                    <a:lstStyle/>
                    <a:p>
                      <a:pPr marL="0" lvl="0" indent="0" algn="l" rtl="0">
                        <a:spcBef>
                          <a:spcPts val="0"/>
                        </a:spcBef>
                        <a:spcAft>
                          <a:spcPts val="0"/>
                        </a:spcAft>
                        <a:buNone/>
                      </a:pPr>
                      <a:r>
                        <a:rPr lang="en"/>
                        <a:t>139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146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130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106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90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79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79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94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82 </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63</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0027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Example:</a:t>
            </a:r>
            <a:endParaRPr/>
          </a:p>
        </p:txBody>
      </p:sp>
      <p:graphicFrame>
        <p:nvGraphicFramePr>
          <p:cNvPr id="133" name="Google Shape;133;p20"/>
          <p:cNvGraphicFramePr/>
          <p:nvPr/>
        </p:nvGraphicFramePr>
        <p:xfrm>
          <a:off x="358450" y="1052925"/>
          <a:ext cx="8363700" cy="2561200"/>
        </p:xfrm>
        <a:graphic>
          <a:graphicData uri="http://schemas.openxmlformats.org/drawingml/2006/table">
            <a:tbl>
              <a:tblPr bandRow="1">
                <a:noFill/>
              </a:tblPr>
              <a:tblGrid>
                <a:gridCol w="1289800">
                  <a:extLst>
                    <a:ext uri="{9D8B030D-6E8A-4147-A177-3AD203B41FA5}">
                      <a16:colId xmlns:a16="http://schemas.microsoft.com/office/drawing/2014/main" val="20000"/>
                    </a:ext>
                  </a:extLst>
                </a:gridCol>
                <a:gridCol w="2923750">
                  <a:extLst>
                    <a:ext uri="{9D8B030D-6E8A-4147-A177-3AD203B41FA5}">
                      <a16:colId xmlns:a16="http://schemas.microsoft.com/office/drawing/2014/main" val="20001"/>
                    </a:ext>
                  </a:extLst>
                </a:gridCol>
                <a:gridCol w="1026725">
                  <a:extLst>
                    <a:ext uri="{9D8B030D-6E8A-4147-A177-3AD203B41FA5}">
                      <a16:colId xmlns:a16="http://schemas.microsoft.com/office/drawing/2014/main" val="20002"/>
                    </a:ext>
                  </a:extLst>
                </a:gridCol>
                <a:gridCol w="1008125">
                  <a:extLst>
                    <a:ext uri="{9D8B030D-6E8A-4147-A177-3AD203B41FA5}">
                      <a16:colId xmlns:a16="http://schemas.microsoft.com/office/drawing/2014/main" val="20003"/>
                    </a:ext>
                  </a:extLst>
                </a:gridCol>
                <a:gridCol w="1000400">
                  <a:extLst>
                    <a:ext uri="{9D8B030D-6E8A-4147-A177-3AD203B41FA5}">
                      <a16:colId xmlns:a16="http://schemas.microsoft.com/office/drawing/2014/main" val="20004"/>
                    </a:ext>
                  </a:extLst>
                </a:gridCol>
                <a:gridCol w="1114900">
                  <a:extLst>
                    <a:ext uri="{9D8B030D-6E8A-4147-A177-3AD203B41FA5}">
                      <a16:colId xmlns:a16="http://schemas.microsoft.com/office/drawing/2014/main" val="20005"/>
                    </a:ext>
                  </a:extLst>
                </a:gridCol>
              </a:tblGrid>
              <a:tr h="290200">
                <a:tc rowSpan="2">
                  <a:txBody>
                    <a:bodyPr/>
                    <a:lstStyle/>
                    <a:p>
                      <a:pPr marL="0" lvl="0" indent="0" algn="l" rtl="0">
                        <a:spcBef>
                          <a:spcPts val="0"/>
                        </a:spcBef>
                        <a:spcAft>
                          <a:spcPts val="0"/>
                        </a:spcAft>
                        <a:buNone/>
                      </a:pPr>
                      <a:r>
                        <a:rPr lang="en" sz="1600" b="1"/>
                        <a:t>IHE</a:t>
                      </a:r>
                      <a:endParaRPr sz="1600" b="1"/>
                    </a:p>
                  </a:txBody>
                  <a:tcPr marL="27425" marR="27425" marT="0" marB="0" anchor="b"/>
                </a:tc>
                <a:tc rowSpan="2">
                  <a:txBody>
                    <a:bodyPr/>
                    <a:lstStyle/>
                    <a:p>
                      <a:pPr marL="0" lvl="0" indent="0" algn="l" rtl="0">
                        <a:spcBef>
                          <a:spcPts val="0"/>
                        </a:spcBef>
                        <a:spcAft>
                          <a:spcPts val="0"/>
                        </a:spcAft>
                        <a:buNone/>
                      </a:pPr>
                      <a:r>
                        <a:rPr lang="en" sz="1600" b="1"/>
                        <a:t>Program Name</a:t>
                      </a:r>
                      <a:endParaRPr sz="1600" b="1"/>
                    </a:p>
                  </a:txBody>
                  <a:tcPr marL="27425" marR="27425" marT="0" marB="0" anchor="b"/>
                </a:tc>
                <a:tc gridSpan="2">
                  <a:txBody>
                    <a:bodyPr/>
                    <a:lstStyle/>
                    <a:p>
                      <a:pPr marL="0" lvl="0" indent="0" algn="ctr" rtl="0">
                        <a:spcBef>
                          <a:spcPts val="0"/>
                        </a:spcBef>
                        <a:spcAft>
                          <a:spcPts val="0"/>
                        </a:spcAft>
                        <a:buNone/>
                      </a:pPr>
                      <a:r>
                        <a:rPr lang="en" sz="1600" b="1">
                          <a:latin typeface="Times New Roman"/>
                          <a:ea typeface="Times New Roman"/>
                          <a:cs typeface="Times New Roman"/>
                          <a:sym typeface="Times New Roman"/>
                        </a:rPr>
                        <a:t>Actual</a:t>
                      </a:r>
                      <a:endParaRPr sz="1600" b="1">
                        <a:latin typeface="Times New Roman"/>
                        <a:ea typeface="Times New Roman"/>
                        <a:cs typeface="Times New Roman"/>
                        <a:sym typeface="Times New Roman"/>
                      </a:endParaRPr>
                    </a:p>
                  </a:txBody>
                  <a:tcPr marL="27425" marR="27425" marT="0" marB="0" anchor="b"/>
                </a:tc>
                <a:tc hMerge="1">
                  <a:txBody>
                    <a:bodyPr/>
                    <a:lstStyle/>
                    <a:p>
                      <a:endParaRPr lang="en-US"/>
                    </a:p>
                  </a:txBody>
                  <a:tcPr/>
                </a:tc>
                <a:tc gridSpan="2">
                  <a:txBody>
                    <a:bodyPr/>
                    <a:lstStyle/>
                    <a:p>
                      <a:pPr marL="0" lvl="0" indent="0" algn="ctr" rtl="0">
                        <a:spcBef>
                          <a:spcPts val="0"/>
                        </a:spcBef>
                        <a:spcAft>
                          <a:spcPts val="0"/>
                        </a:spcAft>
                        <a:buNone/>
                      </a:pPr>
                      <a:r>
                        <a:rPr lang="en" sz="1600" b="1">
                          <a:latin typeface="Times New Roman"/>
                          <a:ea typeface="Times New Roman"/>
                          <a:cs typeface="Times New Roman"/>
                          <a:sym typeface="Times New Roman"/>
                        </a:rPr>
                        <a:t>Recommend</a:t>
                      </a:r>
                      <a:endParaRPr sz="1600" b="1">
                        <a:latin typeface="Times New Roman"/>
                        <a:ea typeface="Times New Roman"/>
                        <a:cs typeface="Times New Roman"/>
                        <a:sym typeface="Times New Roman"/>
                      </a:endParaRPr>
                    </a:p>
                  </a:txBody>
                  <a:tcPr marL="27425" marR="27425" marT="0" marB="0" anchor="b">
                    <a:lnB w="63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534400">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 sz="1600" b="1"/>
                        <a:t>Assigned HEGIS</a:t>
                      </a:r>
                      <a:endParaRPr sz="1600" b="1"/>
                    </a:p>
                  </a:txBody>
                  <a:tcPr marL="27425" marR="27425" marT="0" marB="0"/>
                </a:tc>
                <a:tc>
                  <a:txBody>
                    <a:bodyPr/>
                    <a:lstStyle/>
                    <a:p>
                      <a:pPr marL="0" lvl="0" indent="0" algn="ctr" rtl="0">
                        <a:spcBef>
                          <a:spcPts val="0"/>
                        </a:spcBef>
                        <a:spcAft>
                          <a:spcPts val="0"/>
                        </a:spcAft>
                        <a:buNone/>
                      </a:pPr>
                      <a:r>
                        <a:rPr lang="en" sz="1600" b="1"/>
                        <a:t>Assigned CIP</a:t>
                      </a:r>
                      <a:endParaRPr sz="1600" b="1"/>
                    </a:p>
                  </a:txBody>
                  <a:tcPr marL="27425" marR="27425" marT="0" marB="0">
                    <a:lnR w="635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1600" b="1"/>
                        <a:t>Assigned HEGIS</a:t>
                      </a:r>
                      <a:endParaRPr sz="1600" b="1"/>
                    </a:p>
                  </a:txBody>
                  <a:tcPr marL="27425" marR="274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b="1"/>
                        <a:t>Assigned CIP</a:t>
                      </a:r>
                      <a:endParaRPr sz="1600" b="1"/>
                    </a:p>
                  </a:txBody>
                  <a:tcPr marL="27425" marR="274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3100">
                <a:tc>
                  <a:txBody>
                    <a:bodyPr/>
                    <a:lstStyle/>
                    <a:p>
                      <a:pPr marL="0" lvl="0" indent="0" algn="l" rtl="0">
                        <a:spcBef>
                          <a:spcPts val="0"/>
                        </a:spcBef>
                        <a:spcAft>
                          <a:spcPts val="0"/>
                        </a:spcAft>
                        <a:buNone/>
                      </a:pPr>
                      <a:r>
                        <a:rPr lang="en" sz="1600">
                          <a:solidFill>
                            <a:schemeClr val="dk2"/>
                          </a:solidFill>
                        </a:rPr>
                        <a:t>College A</a:t>
                      </a:r>
                      <a:endParaRPr sz="1600">
                        <a:solidFill>
                          <a:schemeClr val="dk2"/>
                        </a:solidFill>
                      </a:endParaRPr>
                    </a:p>
                  </a:txBody>
                  <a:tcPr marL="27425" marR="27425" marT="0" marB="0"/>
                </a:tc>
                <a:tc>
                  <a:txBody>
                    <a:bodyPr/>
                    <a:lstStyle/>
                    <a:p>
                      <a:pPr marL="0" lvl="0" indent="0" algn="l" rtl="0">
                        <a:spcBef>
                          <a:spcPts val="0"/>
                        </a:spcBef>
                        <a:spcAft>
                          <a:spcPts val="0"/>
                        </a:spcAft>
                        <a:buNone/>
                      </a:pPr>
                      <a:r>
                        <a:rPr lang="en" sz="1600">
                          <a:solidFill>
                            <a:schemeClr val="dk2"/>
                          </a:solidFill>
                        </a:rPr>
                        <a:t>Environmental Science</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080100</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13.0101</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0834XX</a:t>
                      </a:r>
                      <a:endParaRPr sz="1600">
                        <a:solidFill>
                          <a:schemeClr val="dk2"/>
                        </a:solidFill>
                      </a:endParaRPr>
                    </a:p>
                  </a:txBody>
                  <a:tcPr marL="27425" marR="27425" marT="0" marB="0">
                    <a:lnT w="635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 sz="1600">
                          <a:solidFill>
                            <a:schemeClr val="dk2"/>
                          </a:solidFill>
                        </a:rPr>
                        <a:t>13.1338</a:t>
                      </a:r>
                      <a:endParaRPr sz="1600">
                        <a:solidFill>
                          <a:schemeClr val="dk2"/>
                        </a:solidFill>
                      </a:endParaRPr>
                    </a:p>
                  </a:txBody>
                  <a:tcPr marL="27425" marR="27425" marT="0" marB="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2"/>
                  </a:ext>
                </a:extLst>
              </a:tr>
              <a:tr h="316325">
                <a:tc>
                  <a:txBody>
                    <a:bodyPr/>
                    <a:lstStyle/>
                    <a:p>
                      <a:pPr marL="0" lvl="0" indent="0" algn="l" rtl="0">
                        <a:spcBef>
                          <a:spcPts val="0"/>
                        </a:spcBef>
                        <a:spcAft>
                          <a:spcPts val="0"/>
                        </a:spcAft>
                        <a:buNone/>
                      </a:pPr>
                      <a:r>
                        <a:rPr lang="en" sz="1600">
                          <a:solidFill>
                            <a:schemeClr val="dk2"/>
                          </a:solidFill>
                        </a:rPr>
                        <a:t>College A</a:t>
                      </a:r>
                      <a:endParaRPr sz="1600">
                        <a:solidFill>
                          <a:schemeClr val="dk2"/>
                        </a:solidFill>
                      </a:endParaRPr>
                    </a:p>
                  </a:txBody>
                  <a:tcPr marL="27425" marR="27425" marT="0" marB="0"/>
                </a:tc>
                <a:tc>
                  <a:txBody>
                    <a:bodyPr/>
                    <a:lstStyle/>
                    <a:p>
                      <a:pPr marL="0" lvl="0" indent="0" algn="l" rtl="0">
                        <a:spcBef>
                          <a:spcPts val="0"/>
                        </a:spcBef>
                        <a:spcAft>
                          <a:spcPts val="0"/>
                        </a:spcAft>
                        <a:buNone/>
                      </a:pPr>
                      <a:r>
                        <a:rPr lang="en" sz="1600">
                          <a:solidFill>
                            <a:schemeClr val="dk2"/>
                          </a:solidFill>
                        </a:rPr>
                        <a:t>Special Education</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080100</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13.0101</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0808XX</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13.1001</a:t>
                      </a:r>
                      <a:endParaRPr sz="1600">
                        <a:solidFill>
                          <a:schemeClr val="dk2"/>
                        </a:solidFill>
                      </a:endParaRPr>
                    </a:p>
                  </a:txBody>
                  <a:tcPr marL="27425" marR="27425" marT="0" marB="0"/>
                </a:tc>
                <a:extLst>
                  <a:ext uri="{0D108BD9-81ED-4DB2-BD59-A6C34878D82A}">
                    <a16:rowId xmlns:a16="http://schemas.microsoft.com/office/drawing/2014/main" val="10003"/>
                  </a:ext>
                </a:extLst>
              </a:tr>
              <a:tr h="335975">
                <a:tc>
                  <a:txBody>
                    <a:bodyPr/>
                    <a:lstStyle/>
                    <a:p>
                      <a:pPr marL="0" lvl="0" indent="0" algn="l" rtl="0">
                        <a:spcBef>
                          <a:spcPts val="0"/>
                        </a:spcBef>
                        <a:spcAft>
                          <a:spcPts val="0"/>
                        </a:spcAft>
                        <a:buNone/>
                      </a:pPr>
                      <a:r>
                        <a:rPr lang="en" sz="1600">
                          <a:solidFill>
                            <a:schemeClr val="dk2"/>
                          </a:solidFill>
                        </a:rPr>
                        <a:t>University B</a:t>
                      </a:r>
                      <a:endParaRPr sz="1600">
                        <a:solidFill>
                          <a:schemeClr val="dk2"/>
                        </a:solidFill>
                      </a:endParaRPr>
                    </a:p>
                  </a:txBody>
                  <a:tcPr marL="27425" marR="27425" marT="0" marB="0"/>
                </a:tc>
                <a:tc>
                  <a:txBody>
                    <a:bodyPr/>
                    <a:lstStyle/>
                    <a:p>
                      <a:pPr marL="0" lvl="0" indent="0" algn="l" rtl="0">
                        <a:spcBef>
                          <a:spcPts val="0"/>
                        </a:spcBef>
                        <a:spcAft>
                          <a:spcPts val="0"/>
                        </a:spcAft>
                        <a:buNone/>
                      </a:pPr>
                      <a:r>
                        <a:rPr lang="en" sz="1600">
                          <a:solidFill>
                            <a:schemeClr val="dk2"/>
                          </a:solidFill>
                        </a:rPr>
                        <a:t>Special Education</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080800</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13.0101</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0808XX</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13.1001</a:t>
                      </a:r>
                      <a:endParaRPr sz="1600">
                        <a:solidFill>
                          <a:schemeClr val="dk2"/>
                        </a:solidFill>
                      </a:endParaRPr>
                    </a:p>
                  </a:txBody>
                  <a:tcPr marL="27425" marR="27425" marT="0" marB="0"/>
                </a:tc>
                <a:extLst>
                  <a:ext uri="{0D108BD9-81ED-4DB2-BD59-A6C34878D82A}">
                    <a16:rowId xmlns:a16="http://schemas.microsoft.com/office/drawing/2014/main" val="10004"/>
                  </a:ext>
                </a:extLst>
              </a:tr>
              <a:tr h="381800">
                <a:tc>
                  <a:txBody>
                    <a:bodyPr/>
                    <a:lstStyle/>
                    <a:p>
                      <a:pPr marL="0" lvl="0" indent="0" algn="l" rtl="0">
                        <a:spcBef>
                          <a:spcPts val="0"/>
                        </a:spcBef>
                        <a:spcAft>
                          <a:spcPts val="0"/>
                        </a:spcAft>
                        <a:buNone/>
                      </a:pPr>
                      <a:r>
                        <a:rPr lang="en" sz="1600">
                          <a:solidFill>
                            <a:schemeClr val="dk2"/>
                          </a:solidFill>
                        </a:rPr>
                        <a:t>University B</a:t>
                      </a:r>
                      <a:endParaRPr sz="1600">
                        <a:solidFill>
                          <a:schemeClr val="dk2"/>
                        </a:solidFill>
                      </a:endParaRPr>
                    </a:p>
                  </a:txBody>
                  <a:tcPr marL="27425" marR="27425" marT="0" marB="0"/>
                </a:tc>
                <a:tc>
                  <a:txBody>
                    <a:bodyPr/>
                    <a:lstStyle/>
                    <a:p>
                      <a:pPr marL="0" lvl="0" indent="0" algn="l" rtl="0">
                        <a:spcBef>
                          <a:spcPts val="0"/>
                        </a:spcBef>
                        <a:spcAft>
                          <a:spcPts val="0"/>
                        </a:spcAft>
                        <a:buNone/>
                      </a:pPr>
                      <a:r>
                        <a:rPr lang="en" sz="1600">
                          <a:solidFill>
                            <a:schemeClr val="dk2"/>
                          </a:solidFill>
                        </a:rPr>
                        <a:t>Physics – non-teaching major</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190200</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40.0801</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1902XX</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40.0801</a:t>
                      </a:r>
                      <a:endParaRPr sz="1600">
                        <a:solidFill>
                          <a:schemeClr val="dk2"/>
                        </a:solidFill>
                      </a:endParaRPr>
                    </a:p>
                  </a:txBody>
                  <a:tcPr marL="27425" marR="27425" marT="0" marB="0"/>
                </a:tc>
                <a:extLst>
                  <a:ext uri="{0D108BD9-81ED-4DB2-BD59-A6C34878D82A}">
                    <a16:rowId xmlns:a16="http://schemas.microsoft.com/office/drawing/2014/main" val="10005"/>
                  </a:ext>
                </a:extLst>
              </a:tr>
              <a:tr h="389400">
                <a:tc>
                  <a:txBody>
                    <a:bodyPr/>
                    <a:lstStyle/>
                    <a:p>
                      <a:pPr marL="0" lvl="0" indent="0" algn="l" rtl="0">
                        <a:spcBef>
                          <a:spcPts val="0"/>
                        </a:spcBef>
                        <a:spcAft>
                          <a:spcPts val="0"/>
                        </a:spcAft>
                        <a:buNone/>
                      </a:pPr>
                      <a:r>
                        <a:rPr lang="en" sz="1600">
                          <a:solidFill>
                            <a:schemeClr val="dk2"/>
                          </a:solidFill>
                        </a:rPr>
                        <a:t>University B</a:t>
                      </a:r>
                      <a:endParaRPr sz="1600">
                        <a:solidFill>
                          <a:schemeClr val="dk2"/>
                        </a:solidFill>
                      </a:endParaRPr>
                    </a:p>
                  </a:txBody>
                  <a:tcPr marL="27425" marR="27425" marT="0" marB="0"/>
                </a:tc>
                <a:tc>
                  <a:txBody>
                    <a:bodyPr/>
                    <a:lstStyle/>
                    <a:p>
                      <a:pPr marL="0" lvl="0" indent="0" algn="l" rtl="0">
                        <a:spcBef>
                          <a:spcPts val="0"/>
                        </a:spcBef>
                        <a:spcAft>
                          <a:spcPts val="0"/>
                        </a:spcAft>
                        <a:buNone/>
                      </a:pPr>
                      <a:r>
                        <a:rPr lang="en" sz="1600">
                          <a:solidFill>
                            <a:schemeClr val="dk2"/>
                          </a:solidFill>
                        </a:rPr>
                        <a:t>Physics – teaching</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190200</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12.1205</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0834XX</a:t>
                      </a:r>
                      <a:endParaRPr sz="1600">
                        <a:solidFill>
                          <a:schemeClr val="dk2"/>
                        </a:solidFill>
                      </a:endParaRPr>
                    </a:p>
                  </a:txBody>
                  <a:tcPr marL="27425" marR="27425" marT="0" marB="0"/>
                </a:tc>
                <a:tc>
                  <a:txBody>
                    <a:bodyPr/>
                    <a:lstStyle/>
                    <a:p>
                      <a:pPr marL="0" lvl="0" indent="0" algn="ctr" rtl="0">
                        <a:spcBef>
                          <a:spcPts val="0"/>
                        </a:spcBef>
                        <a:spcAft>
                          <a:spcPts val="0"/>
                        </a:spcAft>
                        <a:buNone/>
                      </a:pPr>
                      <a:r>
                        <a:rPr lang="en" sz="1600">
                          <a:solidFill>
                            <a:schemeClr val="dk2"/>
                          </a:solidFill>
                        </a:rPr>
                        <a:t>13.1329</a:t>
                      </a:r>
                      <a:endParaRPr sz="1600">
                        <a:solidFill>
                          <a:schemeClr val="dk2"/>
                        </a:solidFill>
                      </a:endParaRPr>
                    </a:p>
                  </a:txBody>
                  <a:tcPr marL="27425" marR="27425" marT="0" marB="0"/>
                </a:tc>
                <a:extLst>
                  <a:ext uri="{0D108BD9-81ED-4DB2-BD59-A6C34878D82A}">
                    <a16:rowId xmlns:a16="http://schemas.microsoft.com/office/drawing/2014/main" val="10006"/>
                  </a:ext>
                </a:extLst>
              </a:tr>
            </a:tbl>
          </a:graphicData>
        </a:graphic>
      </p:graphicFrame>
      <p:sp>
        <p:nvSpPr>
          <p:cNvPr id="134" name="Google Shape;134;p20"/>
          <p:cNvSpPr txBox="1"/>
          <p:nvPr/>
        </p:nvSpPr>
        <p:spPr>
          <a:xfrm>
            <a:off x="419500" y="3708450"/>
            <a:ext cx="7768500" cy="677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2"/>
              </a:buClr>
              <a:buSzPts val="1600"/>
              <a:buChar char="●"/>
            </a:pPr>
            <a:r>
              <a:rPr lang="en" sz="1600">
                <a:solidFill>
                  <a:schemeClr val="dk2"/>
                </a:solidFill>
              </a:rPr>
              <a:t>How many teacher are produced each year?</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Who is teaching at the grade level or in the subject area of their training?</a:t>
            </a:r>
            <a:endParaRPr sz="1600">
              <a:solidFill>
                <a:schemeClr val="dk2"/>
              </a:solidFill>
            </a:endParaRPr>
          </a:p>
        </p:txBody>
      </p:sp>
    </p:spTree>
    <p:extLst>
      <p:ext uri="{BB962C8B-B14F-4D97-AF65-F5344CB8AC3E}">
        <p14:creationId xmlns:p14="http://schemas.microsoft.com/office/powerpoint/2010/main" val="2906482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Assigning HEGIS and CIP Codes - Forthcoming Tools</a:t>
            </a:r>
            <a:endParaRPr dirty="0"/>
          </a:p>
        </p:txBody>
      </p:sp>
      <p:sp>
        <p:nvSpPr>
          <p:cNvPr id="140" name="Google Shape;140;p21"/>
          <p:cNvSpPr txBox="1">
            <a:spLocks noGrp="1"/>
          </p:cNvSpPr>
          <p:nvPr>
            <p:ph type="body" idx="1"/>
          </p:nvPr>
        </p:nvSpPr>
        <p:spPr>
          <a:xfrm>
            <a:off x="311700" y="1665946"/>
            <a:ext cx="8311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dirty="0"/>
              <a:t>Crosswalk of HEGIS Discipline Codes to CIP Codes</a:t>
            </a:r>
            <a:endParaRPr sz="1800" dirty="0"/>
          </a:p>
          <a:p>
            <a:pPr marL="914400" lvl="1" indent="-330200" algn="l" rtl="0">
              <a:spcBef>
                <a:spcPts val="0"/>
              </a:spcBef>
              <a:spcAft>
                <a:spcPts val="0"/>
              </a:spcAft>
              <a:buSzPts val="1600"/>
              <a:buChar char="○"/>
            </a:pPr>
            <a:r>
              <a:rPr lang="en" sz="1600" dirty="0"/>
              <a:t>Requires MHEC decisions around academic disciplines (for example, STEM)</a:t>
            </a:r>
            <a:endParaRPr sz="1600" dirty="0"/>
          </a:p>
          <a:p>
            <a:pPr marL="457200" lvl="0" indent="-342900" algn="l" rtl="0">
              <a:spcBef>
                <a:spcPts val="0"/>
              </a:spcBef>
              <a:spcAft>
                <a:spcPts val="0"/>
              </a:spcAft>
              <a:buSzPts val="1800"/>
              <a:buChar char="●"/>
            </a:pPr>
            <a:r>
              <a:rPr lang="en" sz="1800" dirty="0"/>
              <a:t>Analysis of </a:t>
            </a:r>
            <a:r>
              <a:rPr lang="en" sz="1800" b="1" i="1" dirty="0"/>
              <a:t>missing</a:t>
            </a:r>
            <a:r>
              <a:rPr lang="en" sz="1800" dirty="0"/>
              <a:t> HEGIS Discipline Codes</a:t>
            </a:r>
            <a:endParaRPr sz="1800" dirty="0"/>
          </a:p>
          <a:p>
            <a:pPr marL="914400" lvl="1" indent="-330200" algn="l" rtl="0">
              <a:spcBef>
                <a:spcPts val="0"/>
              </a:spcBef>
              <a:spcAft>
                <a:spcPts val="0"/>
              </a:spcAft>
              <a:buSzPts val="1600"/>
              <a:buChar char="○"/>
            </a:pPr>
            <a:r>
              <a:rPr lang="en" sz="1600" dirty="0"/>
              <a:t>Should currently omitted codes be added to the coding scheme?</a:t>
            </a:r>
            <a:endParaRPr sz="1600" dirty="0"/>
          </a:p>
          <a:p>
            <a:pPr marL="457200" lvl="0" indent="-342900" algn="l" rtl="0">
              <a:spcBef>
                <a:spcPts val="0"/>
              </a:spcBef>
              <a:spcAft>
                <a:spcPts val="0"/>
              </a:spcAft>
              <a:buSzPts val="1800"/>
              <a:buChar char="●"/>
            </a:pPr>
            <a:r>
              <a:rPr lang="en" sz="1800" dirty="0"/>
              <a:t>Analysis of HEGIS Discipline Codes </a:t>
            </a:r>
            <a:r>
              <a:rPr lang="en" sz="1800" i="1" dirty="0"/>
              <a:t>added </a:t>
            </a:r>
            <a:r>
              <a:rPr lang="en" sz="1800" dirty="0"/>
              <a:t>that are not original to the discipline coding scheme</a:t>
            </a:r>
            <a:endParaRPr sz="1800" dirty="0"/>
          </a:p>
          <a:p>
            <a:pPr marL="914400" lvl="1" indent="-330200" algn="l" rtl="0">
              <a:spcBef>
                <a:spcPts val="0"/>
              </a:spcBef>
              <a:spcAft>
                <a:spcPts val="0"/>
              </a:spcAft>
              <a:buSzPts val="1600"/>
              <a:buChar char="○"/>
            </a:pPr>
            <a:r>
              <a:rPr lang="en" sz="1600" dirty="0"/>
              <a:t>Should MHEC continue to use codes that were never part of the HEGIS discipline coding structure?</a:t>
            </a:r>
            <a:endParaRPr sz="1600" dirty="0"/>
          </a:p>
        </p:txBody>
      </p:sp>
      <p:pic>
        <p:nvPicPr>
          <p:cNvPr id="141" name="Google Shape;141;p21"/>
          <p:cNvPicPr preferRelativeResize="0"/>
          <p:nvPr/>
        </p:nvPicPr>
        <p:blipFill>
          <a:blip r:embed="rId3">
            <a:alphaModFix/>
          </a:blip>
          <a:stretch>
            <a:fillRect/>
          </a:stretch>
        </p:blipFill>
        <p:spPr>
          <a:xfrm>
            <a:off x="8104425" y="4265900"/>
            <a:ext cx="872875" cy="739525"/>
          </a:xfrm>
          <a:prstGeom prst="rect">
            <a:avLst/>
          </a:prstGeom>
          <a:noFill/>
          <a:ln>
            <a:noFill/>
          </a:ln>
        </p:spPr>
      </p:pic>
    </p:spTree>
    <p:extLst>
      <p:ext uri="{BB962C8B-B14F-4D97-AF65-F5344CB8AC3E}">
        <p14:creationId xmlns:p14="http://schemas.microsoft.com/office/powerpoint/2010/main" val="52497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185" y="1090360"/>
            <a:ext cx="7886700" cy="3263400"/>
          </a:xfrm>
        </p:spPr>
        <p:txBody>
          <a:bodyPr/>
          <a:lstStyle/>
          <a:p>
            <a:pPr marL="139700" indent="0">
              <a:buNone/>
            </a:pPr>
            <a:endParaRPr lang="en-US" dirty="0" smtClean="0"/>
          </a:p>
          <a:p>
            <a:pPr marL="139700" indent="0">
              <a:buNone/>
            </a:pPr>
            <a:endParaRPr lang="en-US" dirty="0"/>
          </a:p>
          <a:p>
            <a:pPr marL="139700" indent="0">
              <a:buNone/>
            </a:pPr>
            <a:endParaRPr lang="en-US" dirty="0" smtClean="0"/>
          </a:p>
          <a:p>
            <a:pPr marL="139700" indent="0">
              <a:buNone/>
            </a:pPr>
            <a:endParaRPr lang="en-US" dirty="0"/>
          </a:p>
          <a:p>
            <a:pPr marL="139700" indent="0">
              <a:buNone/>
            </a:pPr>
            <a:r>
              <a:rPr lang="en-US" dirty="0" smtClean="0"/>
              <a:t>				</a:t>
            </a:r>
            <a:r>
              <a:rPr lang="en-US" sz="3200" dirty="0" smtClean="0">
                <a:latin typeface="Calibri" panose="020F0502020204030204" pitchFamily="34" charset="0"/>
                <a:cs typeface="Calibri" panose="020F0502020204030204" pitchFamily="34" charset="0"/>
              </a:rPr>
              <a:t>Q/A</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056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t>Prison Education Programs (PEP)</a:t>
            </a:r>
            <a:endParaRPr lang="en-US" sz="3600" b="1" u="sng" dirty="0"/>
          </a:p>
        </p:txBody>
      </p:sp>
      <p:sp>
        <p:nvSpPr>
          <p:cNvPr id="3" name="Text Placeholder 2"/>
          <p:cNvSpPr>
            <a:spLocks noGrp="1"/>
          </p:cNvSpPr>
          <p:nvPr>
            <p:ph type="body" idx="1"/>
          </p:nvPr>
        </p:nvSpPr>
        <p:spPr/>
        <p:txBody>
          <a:bodyPr>
            <a:normAutofit fontScale="92500" lnSpcReduction="10000"/>
          </a:bodyPr>
          <a:lstStyle/>
          <a:p>
            <a:r>
              <a:rPr lang="en-US" dirty="0"/>
              <a:t>Effective July 1, 2023, the U.S. Department of Education extended the Pell Grant eligibility to confined or incarcerated individuals who enroll in qualifying PEPs. All two and four year degree granting institutions wishing to provide programs and courses for Prison Education Programs (PEPs) in Department of Correction facilities must comply with the federal PEP requirements as required by the federal regulatory language for the use of Pell Grants.</a:t>
            </a:r>
          </a:p>
          <a:p>
            <a:endParaRPr lang="en-US" dirty="0"/>
          </a:p>
        </p:txBody>
      </p:sp>
      <p:pic>
        <p:nvPicPr>
          <p:cNvPr id="4" name="Google Shape;90;p1"/>
          <p:cNvPicPr preferRelativeResize="0"/>
          <p:nvPr/>
        </p:nvPicPr>
        <p:blipFill rotWithShape="1">
          <a:blip r:embed="rId2">
            <a:alphaModFix/>
          </a:blip>
          <a:srcRect/>
          <a:stretch/>
        </p:blipFill>
        <p:spPr>
          <a:xfrm>
            <a:off x="7922419" y="4445556"/>
            <a:ext cx="1071563" cy="550069"/>
          </a:xfrm>
          <a:prstGeom prst="rect">
            <a:avLst/>
          </a:prstGeom>
          <a:noFill/>
          <a:ln>
            <a:noFill/>
          </a:ln>
        </p:spPr>
      </p:pic>
    </p:spTree>
    <p:extLst>
      <p:ext uri="{BB962C8B-B14F-4D97-AF65-F5344CB8AC3E}">
        <p14:creationId xmlns:p14="http://schemas.microsoft.com/office/powerpoint/2010/main" val="1217194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PEP ACADEMIC APPROVAL </a:t>
            </a:r>
            <a:r>
              <a:rPr lang="en-US" sz="3600" b="1" u="sng" dirty="0" smtClean="0"/>
              <a:t>PROCESS</a:t>
            </a:r>
            <a:endParaRPr lang="en-US" sz="3600" b="1" u="sng" dirty="0"/>
          </a:p>
        </p:txBody>
      </p:sp>
      <p:sp>
        <p:nvSpPr>
          <p:cNvPr id="3" name="Text Placeholder 2"/>
          <p:cNvSpPr>
            <a:spLocks noGrp="1"/>
          </p:cNvSpPr>
          <p:nvPr>
            <p:ph type="body" idx="1"/>
          </p:nvPr>
        </p:nvSpPr>
        <p:spPr>
          <a:xfrm>
            <a:off x="311285" y="1369219"/>
            <a:ext cx="8204065" cy="3263504"/>
          </a:xfrm>
        </p:spPr>
        <p:txBody>
          <a:bodyPr>
            <a:normAutofit fontScale="77500" lnSpcReduction="20000"/>
          </a:bodyPr>
          <a:lstStyle/>
          <a:p>
            <a:pPr marL="85725" indent="0">
              <a:buNone/>
            </a:pPr>
            <a:r>
              <a:rPr lang="en-US" b="1" dirty="0" smtClean="0"/>
              <a:t>1. DPSCS </a:t>
            </a:r>
            <a:r>
              <a:rPr lang="en-US" b="1" dirty="0"/>
              <a:t>Initial Proposal</a:t>
            </a:r>
            <a:r>
              <a:rPr lang="en-US" dirty="0"/>
              <a:t>: Contact Danielle Cox, </a:t>
            </a:r>
            <a:r>
              <a:rPr lang="en-US" dirty="0" smtClean="0"/>
              <a:t>DPSCS	Director of	Education</a:t>
            </a:r>
          </a:p>
          <a:p>
            <a:pPr lvl="1"/>
            <a:r>
              <a:rPr lang="en-US" dirty="0"/>
              <a:t>Propose programs to be offered behind the fence in order to get initial written approval to proceed with MHEC approval. </a:t>
            </a:r>
            <a:endParaRPr lang="en-US" sz="1600" dirty="0"/>
          </a:p>
          <a:p>
            <a:pPr lvl="1">
              <a:spcAft>
                <a:spcPts val="800"/>
              </a:spcAft>
            </a:pPr>
            <a:r>
              <a:rPr lang="en-US" dirty="0"/>
              <a:t>Proposed program will demonstrate the ability to comply with the federal PEP requirements   as required by the federal regulatory language for use of Pell Grants.</a:t>
            </a:r>
            <a:endParaRPr lang="en-US" sz="1600" dirty="0"/>
          </a:p>
          <a:p>
            <a:pPr marL="85725" indent="0">
              <a:spcBef>
                <a:spcPts val="800"/>
              </a:spcBef>
              <a:buNone/>
            </a:pPr>
            <a:r>
              <a:rPr lang="en-US" dirty="0" smtClean="0"/>
              <a:t>2. </a:t>
            </a:r>
            <a:r>
              <a:rPr lang="en-US" b="1" dirty="0" smtClean="0"/>
              <a:t>MHEC </a:t>
            </a:r>
            <a:r>
              <a:rPr lang="en-US" b="1" dirty="0"/>
              <a:t>Approval:  </a:t>
            </a:r>
            <a:r>
              <a:rPr lang="en-US" dirty="0"/>
              <a:t>Contact Trish Gordon </a:t>
            </a:r>
            <a:r>
              <a:rPr lang="en-US" dirty="0" err="1" smtClean="0"/>
              <a:t>McCown</a:t>
            </a:r>
            <a:r>
              <a:rPr lang="en-US" dirty="0" smtClean="0"/>
              <a:t>, Director of	Academic Affairs</a:t>
            </a:r>
          </a:p>
          <a:p>
            <a:pPr lvl="1"/>
            <a:r>
              <a:rPr lang="en-US" dirty="0" smtClean="0"/>
              <a:t>Institutions </a:t>
            </a:r>
            <a:r>
              <a:rPr lang="en-US" dirty="0"/>
              <a:t>must submit a cover sheet and non-substantial modification proposal to obtain approval of the PEP academic program. </a:t>
            </a:r>
          </a:p>
          <a:p>
            <a:pPr marL="85725" indent="0">
              <a:buNone/>
            </a:pPr>
            <a:endParaRPr lang="en-US" dirty="0"/>
          </a:p>
          <a:p>
            <a:pPr marL="85725" indent="0">
              <a:buNone/>
            </a:pPr>
            <a:endParaRPr lang="en-US" sz="2000" dirty="0"/>
          </a:p>
          <a:p>
            <a:pPr marL="942975" lvl="1" indent="-514350">
              <a:buAutoNum type="arabicPeriod"/>
            </a:pPr>
            <a:endParaRPr lang="en-US" dirty="0"/>
          </a:p>
          <a:p>
            <a:pPr marL="85725" lvl="0" indent="0">
              <a:buNone/>
            </a:pPr>
            <a:endParaRPr lang="en-US" dirty="0"/>
          </a:p>
        </p:txBody>
      </p:sp>
      <p:pic>
        <p:nvPicPr>
          <p:cNvPr id="4" name="Google Shape;90;p1"/>
          <p:cNvPicPr preferRelativeResize="0"/>
          <p:nvPr/>
        </p:nvPicPr>
        <p:blipFill rotWithShape="1">
          <a:blip r:embed="rId2">
            <a:alphaModFix/>
          </a:blip>
          <a:srcRect/>
          <a:stretch/>
        </p:blipFill>
        <p:spPr>
          <a:xfrm>
            <a:off x="7922419" y="4445556"/>
            <a:ext cx="1071563" cy="550069"/>
          </a:xfrm>
          <a:prstGeom prst="rect">
            <a:avLst/>
          </a:prstGeom>
          <a:noFill/>
          <a:ln>
            <a:noFill/>
          </a:ln>
        </p:spPr>
      </p:pic>
    </p:spTree>
    <p:extLst>
      <p:ext uri="{BB962C8B-B14F-4D97-AF65-F5344CB8AC3E}">
        <p14:creationId xmlns:p14="http://schemas.microsoft.com/office/powerpoint/2010/main" val="870055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PEP ACADEMIC APPROVAL PROCESS</a:t>
            </a:r>
            <a:endParaRPr lang="en-US" sz="3600" dirty="0"/>
          </a:p>
        </p:txBody>
      </p:sp>
      <p:sp>
        <p:nvSpPr>
          <p:cNvPr id="3" name="Text Placeholder 2"/>
          <p:cNvSpPr>
            <a:spLocks noGrp="1"/>
          </p:cNvSpPr>
          <p:nvPr>
            <p:ph type="body" idx="1"/>
          </p:nvPr>
        </p:nvSpPr>
        <p:spPr>
          <a:xfrm>
            <a:off x="247828" y="1369219"/>
            <a:ext cx="8648344" cy="3514066"/>
          </a:xfrm>
        </p:spPr>
        <p:txBody>
          <a:bodyPr>
            <a:normAutofit fontScale="62500" lnSpcReduction="20000"/>
          </a:bodyPr>
          <a:lstStyle/>
          <a:p>
            <a:pPr marL="85725" indent="0">
              <a:spcAft>
                <a:spcPts val="800"/>
              </a:spcAft>
              <a:buNone/>
            </a:pPr>
            <a:r>
              <a:rPr lang="en-US" dirty="0" smtClean="0"/>
              <a:t>3. </a:t>
            </a:r>
            <a:r>
              <a:rPr lang="en-US" sz="3100" b="1" dirty="0"/>
              <a:t>DPSCS Formal Review - The Maryland Higher Education in </a:t>
            </a:r>
            <a:r>
              <a:rPr lang="en-US" sz="3100" b="1" dirty="0" smtClean="0"/>
              <a:t>Corrections	Advisory </a:t>
            </a:r>
            <a:r>
              <a:rPr lang="en-US" sz="3100" b="1" dirty="0"/>
              <a:t>Committee (MHECAC</a:t>
            </a:r>
            <a:r>
              <a:rPr lang="en-US" sz="3100" b="1" dirty="0" smtClean="0"/>
              <a:t>)</a:t>
            </a:r>
          </a:p>
          <a:p>
            <a:pPr lvl="1">
              <a:spcAft>
                <a:spcPts val="800"/>
              </a:spcAft>
            </a:pPr>
            <a:r>
              <a:rPr lang="en-US" sz="3000" i="1" dirty="0" smtClean="0"/>
              <a:t>Evaluation</a:t>
            </a:r>
            <a:r>
              <a:rPr lang="en-US" sz="3000" dirty="0"/>
              <a:t>: MHECAC will evaluate each proposal that passes initial review. The committee will meet quarterly to collectively review each proposal and discuss any requests for additional information and/or programmatic changes. </a:t>
            </a:r>
          </a:p>
          <a:p>
            <a:pPr lvl="1">
              <a:spcAft>
                <a:spcPts val="800"/>
              </a:spcAft>
            </a:pPr>
            <a:r>
              <a:rPr lang="en-US" sz="3000" i="1" dirty="0"/>
              <a:t>Conditional Recommendation for Approval</a:t>
            </a:r>
            <a:r>
              <a:rPr lang="en-US" sz="3000" dirty="0"/>
              <a:t>: The committee’s recommendation for approval is submitted to the Secretary of DPSCS (or designee) for final approval. </a:t>
            </a:r>
          </a:p>
          <a:p>
            <a:pPr lvl="1"/>
            <a:r>
              <a:rPr lang="en-US" sz="3000" i="1" dirty="0"/>
              <a:t>Final Approval</a:t>
            </a:r>
            <a:r>
              <a:rPr lang="en-US" sz="3000" dirty="0"/>
              <a:t>: The DPSCS Secretary will make the final decision based on the committee’s recommendation.  Once final approval is received from the DPSCS Secretary, the proposal will move into the MOU process. The DPSCS Director of Education will work with the postsecondary institution to draft the MOU. Once the MOU is signed and finalized, the Institution must receive accreditation approval.</a:t>
            </a:r>
          </a:p>
          <a:p>
            <a:pPr marL="85725" indent="0">
              <a:buNone/>
            </a:pPr>
            <a:endParaRPr lang="en-US" dirty="0"/>
          </a:p>
          <a:p>
            <a:pPr marL="85725" indent="0">
              <a:buNone/>
            </a:pPr>
            <a:endParaRPr lang="en-US" dirty="0"/>
          </a:p>
        </p:txBody>
      </p:sp>
      <p:pic>
        <p:nvPicPr>
          <p:cNvPr id="4" name="Google Shape;90;p1"/>
          <p:cNvPicPr preferRelativeResize="0"/>
          <p:nvPr/>
        </p:nvPicPr>
        <p:blipFill rotWithShape="1">
          <a:blip r:embed="rId2">
            <a:alphaModFix/>
          </a:blip>
          <a:srcRect/>
          <a:stretch/>
        </p:blipFill>
        <p:spPr>
          <a:xfrm>
            <a:off x="7922419" y="4445556"/>
            <a:ext cx="1071563" cy="550069"/>
          </a:xfrm>
          <a:prstGeom prst="rect">
            <a:avLst/>
          </a:prstGeom>
          <a:noFill/>
          <a:ln>
            <a:noFill/>
          </a:ln>
        </p:spPr>
      </p:pic>
    </p:spTree>
    <p:extLst>
      <p:ext uri="{BB962C8B-B14F-4D97-AF65-F5344CB8AC3E}">
        <p14:creationId xmlns:p14="http://schemas.microsoft.com/office/powerpoint/2010/main" val="2593593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PEP ACADEMIC APPROVAL PROCESS</a:t>
            </a:r>
            <a:endParaRPr lang="en-US" sz="3600" dirty="0"/>
          </a:p>
        </p:txBody>
      </p:sp>
      <p:sp>
        <p:nvSpPr>
          <p:cNvPr id="3" name="Text Placeholder 2"/>
          <p:cNvSpPr>
            <a:spLocks noGrp="1"/>
          </p:cNvSpPr>
          <p:nvPr>
            <p:ph type="body" idx="1"/>
          </p:nvPr>
        </p:nvSpPr>
        <p:spPr>
          <a:xfrm>
            <a:off x="356681" y="1369219"/>
            <a:ext cx="8158669" cy="3263504"/>
          </a:xfrm>
        </p:spPr>
        <p:txBody>
          <a:bodyPr>
            <a:normAutofit/>
          </a:bodyPr>
          <a:lstStyle/>
          <a:p>
            <a:pPr marL="85725" indent="0">
              <a:buNone/>
            </a:pPr>
            <a:r>
              <a:rPr lang="en-US" sz="2200" dirty="0" smtClean="0"/>
              <a:t>4. </a:t>
            </a:r>
            <a:r>
              <a:rPr lang="en-US" sz="2200" b="1" dirty="0"/>
              <a:t>Accreditation Approval of PEP Program</a:t>
            </a:r>
            <a:r>
              <a:rPr lang="en-US" sz="2200" dirty="0"/>
              <a:t> </a:t>
            </a:r>
            <a:endParaRPr lang="en-US" sz="2200" dirty="0" smtClean="0"/>
          </a:p>
          <a:p>
            <a:pPr lvl="1">
              <a:spcAft>
                <a:spcPts val="800"/>
              </a:spcAft>
            </a:pPr>
            <a:r>
              <a:rPr lang="en-US" sz="1900" dirty="0"/>
              <a:t>Institutions must obtain approval from their accrediting body. Once approval has been received from DPSCS, MHEC and the accreditor, the institution will seek approval from the USDOE. </a:t>
            </a:r>
            <a:endParaRPr lang="en-US" sz="1900" dirty="0" smtClean="0"/>
          </a:p>
          <a:p>
            <a:pPr marL="85725" indent="0">
              <a:buNone/>
            </a:pPr>
            <a:r>
              <a:rPr lang="en-US" dirty="0" smtClean="0"/>
              <a:t>5. </a:t>
            </a:r>
            <a:r>
              <a:rPr lang="en-US" sz="2200" b="1" dirty="0"/>
              <a:t>U.S. Department of Education</a:t>
            </a:r>
            <a:r>
              <a:rPr lang="en-US" sz="2200" dirty="0"/>
              <a:t> </a:t>
            </a:r>
            <a:endParaRPr lang="en-US" sz="2200" dirty="0" smtClean="0"/>
          </a:p>
          <a:p>
            <a:pPr lvl="1"/>
            <a:r>
              <a:rPr lang="en-US" sz="1900" dirty="0"/>
              <a:t>Institutions must obtain approval and return all approvals to DPSCS for final approval of the program and MOU. </a:t>
            </a:r>
          </a:p>
          <a:p>
            <a:endParaRPr lang="en-US" dirty="0"/>
          </a:p>
          <a:p>
            <a:pPr marL="85725" indent="0">
              <a:buNone/>
            </a:pPr>
            <a:endParaRPr lang="en-US" dirty="0" smtClean="0"/>
          </a:p>
        </p:txBody>
      </p:sp>
      <p:pic>
        <p:nvPicPr>
          <p:cNvPr id="4" name="Google Shape;90;p1"/>
          <p:cNvPicPr preferRelativeResize="0"/>
          <p:nvPr/>
        </p:nvPicPr>
        <p:blipFill rotWithShape="1">
          <a:blip r:embed="rId2">
            <a:alphaModFix/>
          </a:blip>
          <a:srcRect/>
          <a:stretch/>
        </p:blipFill>
        <p:spPr>
          <a:xfrm>
            <a:off x="7922419" y="4445556"/>
            <a:ext cx="1071563" cy="550069"/>
          </a:xfrm>
          <a:prstGeom prst="rect">
            <a:avLst/>
          </a:prstGeom>
          <a:noFill/>
          <a:ln>
            <a:noFill/>
          </a:ln>
        </p:spPr>
      </p:pic>
    </p:spTree>
    <p:extLst>
      <p:ext uri="{BB962C8B-B14F-4D97-AF65-F5344CB8AC3E}">
        <p14:creationId xmlns:p14="http://schemas.microsoft.com/office/powerpoint/2010/main" val="468399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Agenda</a:t>
            </a:r>
            <a:endParaRPr lang="en-US" b="1" u="sng" dirty="0"/>
          </a:p>
        </p:txBody>
      </p:sp>
      <p:sp>
        <p:nvSpPr>
          <p:cNvPr id="3" name="Text Placeholder 2"/>
          <p:cNvSpPr>
            <a:spLocks noGrp="1"/>
          </p:cNvSpPr>
          <p:nvPr>
            <p:ph type="body" idx="1"/>
          </p:nvPr>
        </p:nvSpPr>
        <p:spPr>
          <a:xfrm>
            <a:off x="316523" y="1369219"/>
            <a:ext cx="4198327" cy="3263400"/>
          </a:xfrm>
        </p:spPr>
        <p:txBody>
          <a:bodyPr>
            <a:normAutofit fontScale="92500" lnSpcReduction="20000"/>
          </a:bodyPr>
          <a:lstStyle/>
          <a:p>
            <a:pPr marL="482600" lvl="0" indent="-342900">
              <a:buFont typeface="+mj-lt"/>
              <a:buAutoNum type="arabicPeriod"/>
            </a:pPr>
            <a:r>
              <a:rPr lang="en-US" sz="1400" dirty="0">
                <a:solidFill>
                  <a:schemeClr val="tx1"/>
                </a:solidFill>
              </a:rPr>
              <a:t>Welcoming Remarks – </a:t>
            </a:r>
            <a:r>
              <a:rPr lang="en-US" sz="1400" dirty="0" smtClean="0">
                <a:solidFill>
                  <a:schemeClr val="tx1"/>
                </a:solidFill>
              </a:rPr>
              <a:t>		</a:t>
            </a:r>
            <a:r>
              <a:rPr lang="en-US" sz="1300" dirty="0" smtClean="0">
                <a:solidFill>
                  <a:schemeClr val="tx1"/>
                </a:solidFill>
              </a:rPr>
              <a:t>Assistant </a:t>
            </a:r>
            <a:r>
              <a:rPr lang="en-US" sz="1300" dirty="0">
                <a:solidFill>
                  <a:schemeClr val="tx1"/>
                </a:solidFill>
              </a:rPr>
              <a:t>Secretary Dr. Emily Dow</a:t>
            </a:r>
          </a:p>
          <a:p>
            <a:pPr marL="482600" lvl="0" indent="-342900">
              <a:buFont typeface="+mj-lt"/>
              <a:buAutoNum type="arabicPeriod"/>
            </a:pPr>
            <a:r>
              <a:rPr lang="en-US" sz="1400" dirty="0">
                <a:solidFill>
                  <a:schemeClr val="tx1"/>
                </a:solidFill>
              </a:rPr>
              <a:t>Program Review Updates – </a:t>
            </a:r>
            <a:r>
              <a:rPr lang="en-US" sz="1400" dirty="0" smtClean="0">
                <a:solidFill>
                  <a:schemeClr val="tx1"/>
                </a:solidFill>
              </a:rPr>
              <a:t>		</a:t>
            </a:r>
            <a:r>
              <a:rPr lang="en-US" sz="1300" dirty="0" smtClean="0">
                <a:solidFill>
                  <a:schemeClr val="tx1"/>
                </a:solidFill>
              </a:rPr>
              <a:t>Associate </a:t>
            </a:r>
            <a:r>
              <a:rPr lang="en-US" sz="1300" dirty="0">
                <a:solidFill>
                  <a:schemeClr val="tx1"/>
                </a:solidFill>
              </a:rPr>
              <a:t>Director of </a:t>
            </a:r>
            <a:r>
              <a:rPr lang="en-US" sz="1300" dirty="0" smtClean="0">
                <a:solidFill>
                  <a:schemeClr val="tx1"/>
                </a:solidFill>
              </a:rPr>
              <a:t>Academic Program	Review Dr</a:t>
            </a:r>
            <a:r>
              <a:rPr lang="en-US" sz="1300" dirty="0">
                <a:solidFill>
                  <a:schemeClr val="tx1"/>
                </a:solidFill>
              </a:rPr>
              <a:t>. </a:t>
            </a:r>
            <a:r>
              <a:rPr lang="en-US" sz="1300" dirty="0" smtClean="0">
                <a:solidFill>
                  <a:schemeClr val="tx1"/>
                </a:solidFill>
              </a:rPr>
              <a:t>Lyndsay </a:t>
            </a:r>
            <a:r>
              <a:rPr lang="en-US" sz="1300" dirty="0">
                <a:solidFill>
                  <a:schemeClr val="tx1"/>
                </a:solidFill>
              </a:rPr>
              <a:t>Silva</a:t>
            </a:r>
          </a:p>
          <a:p>
            <a:pPr lvl="1"/>
            <a:r>
              <a:rPr lang="en-US" sz="1200" dirty="0">
                <a:solidFill>
                  <a:schemeClr val="tx1"/>
                </a:solidFill>
              </a:rPr>
              <a:t>Modality</a:t>
            </a:r>
          </a:p>
          <a:p>
            <a:pPr lvl="1"/>
            <a:r>
              <a:rPr lang="en-US" sz="1200" dirty="0">
                <a:solidFill>
                  <a:schemeClr val="tx1"/>
                </a:solidFill>
              </a:rPr>
              <a:t>Suspensions and Discontinuations</a:t>
            </a:r>
          </a:p>
          <a:p>
            <a:pPr lvl="1"/>
            <a:r>
              <a:rPr lang="en-US" sz="1200" dirty="0">
                <a:solidFill>
                  <a:schemeClr val="tx1"/>
                </a:solidFill>
              </a:rPr>
              <a:t>Completeness Check</a:t>
            </a:r>
          </a:p>
          <a:p>
            <a:pPr marL="482600" lvl="0" indent="-342900">
              <a:buFont typeface="+mj-lt"/>
              <a:buAutoNum type="arabicPeriod"/>
            </a:pPr>
            <a:r>
              <a:rPr lang="en-US" sz="1400" dirty="0">
                <a:solidFill>
                  <a:schemeClr val="tx1"/>
                </a:solidFill>
              </a:rPr>
              <a:t>HEGIS and CIP Code Review – </a:t>
            </a:r>
            <a:r>
              <a:rPr lang="en-US" sz="1400" dirty="0">
                <a:solidFill>
                  <a:schemeClr val="tx1"/>
                </a:solidFill>
              </a:rPr>
              <a:t>	</a:t>
            </a:r>
            <a:r>
              <a:rPr lang="en-US" sz="1300" dirty="0" smtClean="0">
                <a:solidFill>
                  <a:schemeClr val="tx1"/>
                </a:solidFill>
              </a:rPr>
              <a:t>Director </a:t>
            </a:r>
            <a:r>
              <a:rPr lang="en-US" sz="1300" dirty="0">
                <a:solidFill>
                  <a:schemeClr val="tx1"/>
                </a:solidFill>
              </a:rPr>
              <a:t>of Reporting Services Dr. Ann </a:t>
            </a:r>
            <a:r>
              <a:rPr lang="en-US" sz="1300" dirty="0" smtClean="0">
                <a:solidFill>
                  <a:schemeClr val="tx1"/>
                </a:solidFill>
              </a:rPr>
              <a:t>	Kellogg</a:t>
            </a:r>
            <a:endParaRPr lang="en-US" sz="1300" dirty="0">
              <a:solidFill>
                <a:schemeClr val="tx1"/>
              </a:solidFill>
            </a:endParaRPr>
          </a:p>
          <a:p>
            <a:pPr marL="482600" lvl="0" indent="-342900">
              <a:buFont typeface="+mj-lt"/>
              <a:buAutoNum type="arabicPeriod"/>
            </a:pPr>
            <a:r>
              <a:rPr lang="en-US" sz="1400" dirty="0">
                <a:solidFill>
                  <a:schemeClr val="tx1"/>
                </a:solidFill>
              </a:rPr>
              <a:t>Prison Programs – </a:t>
            </a:r>
            <a:r>
              <a:rPr lang="en-US" sz="1400" dirty="0" smtClean="0">
                <a:solidFill>
                  <a:schemeClr val="tx1"/>
                </a:solidFill>
              </a:rPr>
              <a:t>                		</a:t>
            </a:r>
            <a:r>
              <a:rPr lang="en-US" sz="1300" dirty="0" smtClean="0">
                <a:solidFill>
                  <a:schemeClr val="tx1"/>
                </a:solidFill>
              </a:rPr>
              <a:t>Associate </a:t>
            </a:r>
            <a:r>
              <a:rPr lang="en-US" sz="1300" dirty="0">
                <a:solidFill>
                  <a:schemeClr val="tx1"/>
                </a:solidFill>
              </a:rPr>
              <a:t>Director of </a:t>
            </a:r>
            <a:r>
              <a:rPr lang="en-US" sz="1300" dirty="0" smtClean="0">
                <a:solidFill>
                  <a:schemeClr val="tx1"/>
                </a:solidFill>
              </a:rPr>
              <a:t>Academic Program 	Review </a:t>
            </a:r>
            <a:r>
              <a:rPr lang="en-US" sz="1300" dirty="0">
                <a:solidFill>
                  <a:schemeClr val="tx1"/>
                </a:solidFill>
              </a:rPr>
              <a:t>Dr. Lyndsay Silva</a:t>
            </a:r>
          </a:p>
          <a:p>
            <a:pPr marL="139700" indent="0">
              <a:buNone/>
            </a:pPr>
            <a:r>
              <a:rPr lang="en-US" sz="1400" b="1" dirty="0">
                <a:solidFill>
                  <a:schemeClr val="tx1"/>
                </a:solidFill>
              </a:rPr>
              <a:t>BREAK – 10 min</a:t>
            </a:r>
            <a:endParaRPr lang="en-US" sz="1400" dirty="0">
              <a:solidFill>
                <a:schemeClr val="tx1"/>
              </a:solidFill>
            </a:endParaRPr>
          </a:p>
          <a:p>
            <a:pPr marL="139700" lvl="0" indent="0">
              <a:buNone/>
            </a:pPr>
            <a:r>
              <a:rPr lang="en-US" sz="1400" dirty="0" smtClean="0">
                <a:solidFill>
                  <a:schemeClr val="tx1"/>
                </a:solidFill>
              </a:rPr>
              <a:t>5.    Payment </a:t>
            </a:r>
            <a:r>
              <a:rPr lang="en-US" sz="1400" dirty="0">
                <a:solidFill>
                  <a:schemeClr val="tx1"/>
                </a:solidFill>
              </a:rPr>
              <a:t>Process Information – </a:t>
            </a:r>
            <a:r>
              <a:rPr lang="en-US" sz="1400" dirty="0" smtClean="0">
                <a:solidFill>
                  <a:schemeClr val="tx1"/>
                </a:solidFill>
              </a:rPr>
              <a:t>      	</a:t>
            </a:r>
            <a:r>
              <a:rPr lang="en-US" sz="1300" dirty="0" smtClean="0">
                <a:solidFill>
                  <a:schemeClr val="tx1"/>
                </a:solidFill>
              </a:rPr>
              <a:t>Administrative </a:t>
            </a:r>
            <a:r>
              <a:rPr lang="en-US" sz="1300" dirty="0">
                <a:solidFill>
                  <a:schemeClr val="tx1"/>
                </a:solidFill>
              </a:rPr>
              <a:t>Officer Victoria Johnson</a:t>
            </a:r>
          </a:p>
          <a:p>
            <a:pPr marL="139700" indent="0">
              <a:buNone/>
            </a:pPr>
            <a:endParaRPr lang="en-US" dirty="0"/>
          </a:p>
        </p:txBody>
      </p:sp>
      <p:sp>
        <p:nvSpPr>
          <p:cNvPr id="4" name="Text Placeholder 3"/>
          <p:cNvSpPr>
            <a:spLocks noGrp="1"/>
          </p:cNvSpPr>
          <p:nvPr>
            <p:ph type="body" idx="2"/>
          </p:nvPr>
        </p:nvSpPr>
        <p:spPr/>
        <p:txBody>
          <a:bodyPr>
            <a:normAutofit fontScale="92500"/>
          </a:bodyPr>
          <a:lstStyle/>
          <a:p>
            <a:pPr marL="139700" indent="0">
              <a:buNone/>
            </a:pPr>
            <a:r>
              <a:rPr lang="en-US" sz="1300" dirty="0" smtClean="0">
                <a:solidFill>
                  <a:schemeClr val="tx1"/>
                </a:solidFill>
              </a:rPr>
              <a:t>6.    Academic </a:t>
            </a:r>
            <a:r>
              <a:rPr lang="en-US" sz="1300" dirty="0">
                <a:solidFill>
                  <a:schemeClr val="tx1"/>
                </a:solidFill>
              </a:rPr>
              <a:t>Common Market – </a:t>
            </a:r>
            <a:r>
              <a:rPr lang="en-US" sz="1300" dirty="0" smtClean="0">
                <a:solidFill>
                  <a:schemeClr val="tx1"/>
                </a:solidFill>
              </a:rPr>
              <a:t>           	Education</a:t>
            </a:r>
            <a:r>
              <a:rPr lang="en-US" sz="1300" dirty="0">
                <a:solidFill>
                  <a:schemeClr val="tx1"/>
                </a:solidFill>
              </a:rPr>
              <a:t> </a:t>
            </a:r>
            <a:r>
              <a:rPr lang="en-US" sz="1300" dirty="0" smtClean="0">
                <a:solidFill>
                  <a:schemeClr val="tx1"/>
                </a:solidFill>
              </a:rPr>
              <a:t>Policy </a:t>
            </a:r>
            <a:r>
              <a:rPr lang="en-US" sz="1300" dirty="0">
                <a:solidFill>
                  <a:schemeClr val="tx1"/>
                </a:solidFill>
              </a:rPr>
              <a:t>Analyst Allie Edelstein</a:t>
            </a:r>
          </a:p>
          <a:p>
            <a:pPr marL="482600" indent="-342900">
              <a:buAutoNum type="arabicPeriod" startAt="7"/>
            </a:pPr>
            <a:r>
              <a:rPr lang="en-US" sz="1300" dirty="0" smtClean="0">
                <a:solidFill>
                  <a:schemeClr val="tx1"/>
                </a:solidFill>
              </a:rPr>
              <a:t>Articulation </a:t>
            </a:r>
            <a:r>
              <a:rPr lang="en-US" sz="1300" dirty="0">
                <a:solidFill>
                  <a:schemeClr val="tx1"/>
                </a:solidFill>
              </a:rPr>
              <a:t>Agreements – </a:t>
            </a:r>
            <a:r>
              <a:rPr lang="en-US" sz="1300" dirty="0" smtClean="0">
                <a:solidFill>
                  <a:schemeClr val="tx1"/>
                </a:solidFill>
              </a:rPr>
              <a:t>                   	Education Policy Analyst </a:t>
            </a:r>
            <a:r>
              <a:rPr lang="en-US" sz="1300" dirty="0">
                <a:solidFill>
                  <a:schemeClr val="tx1"/>
                </a:solidFill>
              </a:rPr>
              <a:t>Brittany Martin </a:t>
            </a:r>
          </a:p>
          <a:p>
            <a:pPr marL="139700" indent="0">
              <a:buNone/>
            </a:pPr>
            <a:r>
              <a:rPr lang="en-US" sz="1300" dirty="0" smtClean="0">
                <a:solidFill>
                  <a:schemeClr val="tx1"/>
                </a:solidFill>
              </a:rPr>
              <a:t>8.    Biannual </a:t>
            </a:r>
            <a:r>
              <a:rPr lang="en-US" sz="1300" dirty="0">
                <a:solidFill>
                  <a:schemeClr val="tx1"/>
                </a:solidFill>
              </a:rPr>
              <a:t>Reporting Overview – </a:t>
            </a:r>
            <a:r>
              <a:rPr lang="en-US" sz="1300" dirty="0" smtClean="0">
                <a:solidFill>
                  <a:schemeClr val="tx1"/>
                </a:solidFill>
              </a:rPr>
              <a:t>           	Education</a:t>
            </a:r>
            <a:r>
              <a:rPr lang="en-US" sz="1300" dirty="0">
                <a:solidFill>
                  <a:schemeClr val="tx1"/>
                </a:solidFill>
              </a:rPr>
              <a:t> </a:t>
            </a:r>
            <a:r>
              <a:rPr lang="en-US" sz="1300" dirty="0" smtClean="0">
                <a:solidFill>
                  <a:schemeClr val="tx1"/>
                </a:solidFill>
              </a:rPr>
              <a:t>Policy </a:t>
            </a:r>
            <a:r>
              <a:rPr lang="en-US" sz="1300" dirty="0">
                <a:solidFill>
                  <a:schemeClr val="tx1"/>
                </a:solidFill>
              </a:rPr>
              <a:t>Analyst Shayla Hunter </a:t>
            </a:r>
          </a:p>
          <a:p>
            <a:pPr marL="139700" indent="0">
              <a:buNone/>
            </a:pPr>
            <a:r>
              <a:rPr lang="en-US" sz="1400" dirty="0" smtClean="0">
                <a:solidFill>
                  <a:schemeClr val="tx1"/>
                </a:solidFill>
              </a:rPr>
              <a:t>9.    Active </a:t>
            </a:r>
            <a:r>
              <a:rPr lang="en-US" sz="1400" dirty="0">
                <a:solidFill>
                  <a:schemeClr val="tx1"/>
                </a:solidFill>
              </a:rPr>
              <a:t>Assailant Workgroup – </a:t>
            </a:r>
            <a:r>
              <a:rPr lang="en-US" sz="1400" dirty="0" smtClean="0">
                <a:solidFill>
                  <a:schemeClr val="tx1"/>
                </a:solidFill>
              </a:rPr>
              <a:t>	       	</a:t>
            </a:r>
            <a:r>
              <a:rPr lang="en-US" sz="1300" dirty="0" smtClean="0">
                <a:solidFill>
                  <a:schemeClr val="tx1"/>
                </a:solidFill>
              </a:rPr>
              <a:t>Education </a:t>
            </a:r>
            <a:r>
              <a:rPr lang="en-US" sz="1300" dirty="0">
                <a:solidFill>
                  <a:schemeClr val="tx1"/>
                </a:solidFill>
              </a:rPr>
              <a:t>Policy Analyst Rose Robinson </a:t>
            </a:r>
          </a:p>
          <a:p>
            <a:pPr marL="139700" indent="0">
              <a:buNone/>
            </a:pPr>
            <a:r>
              <a:rPr lang="en-US" sz="1400" dirty="0" smtClean="0">
                <a:solidFill>
                  <a:schemeClr val="tx1"/>
                </a:solidFill>
              </a:rPr>
              <a:t>10. </a:t>
            </a:r>
            <a:r>
              <a:rPr lang="en-US" sz="1400" dirty="0">
                <a:solidFill>
                  <a:schemeClr val="tx1"/>
                </a:solidFill>
              </a:rPr>
              <a:t>MHEC Academic Program </a:t>
            </a:r>
            <a:r>
              <a:rPr lang="en-US" sz="1400" dirty="0" smtClean="0">
                <a:solidFill>
                  <a:schemeClr val="tx1"/>
                </a:solidFill>
              </a:rPr>
              <a:t>Resources,	Proposal </a:t>
            </a:r>
            <a:r>
              <a:rPr lang="en-US" sz="1400" dirty="0">
                <a:solidFill>
                  <a:schemeClr val="tx1"/>
                </a:solidFill>
              </a:rPr>
              <a:t>Process Outline </a:t>
            </a:r>
            <a:r>
              <a:rPr lang="en-US" sz="1400" dirty="0" smtClean="0">
                <a:solidFill>
                  <a:schemeClr val="tx1"/>
                </a:solidFill>
              </a:rPr>
              <a:t>–	</a:t>
            </a:r>
            <a:r>
              <a:rPr lang="en-US" sz="1300" dirty="0" smtClean="0">
                <a:solidFill>
                  <a:schemeClr val="tx1"/>
                </a:solidFill>
              </a:rPr>
              <a:t>Senior Education </a:t>
            </a:r>
            <a:r>
              <a:rPr lang="en-US" sz="1300" dirty="0">
                <a:solidFill>
                  <a:schemeClr val="tx1"/>
                </a:solidFill>
              </a:rPr>
              <a:t>Policy </a:t>
            </a:r>
            <a:r>
              <a:rPr lang="en-US" sz="1300" dirty="0" smtClean="0">
                <a:solidFill>
                  <a:schemeClr val="tx1"/>
                </a:solidFill>
              </a:rPr>
              <a:t>Analysts	Bryson Barksdale </a:t>
            </a:r>
            <a:r>
              <a:rPr lang="en-US" sz="1300" dirty="0">
                <a:solidFill>
                  <a:schemeClr val="tx1"/>
                </a:solidFill>
              </a:rPr>
              <a:t>and Glenda Abney</a:t>
            </a:r>
          </a:p>
          <a:p>
            <a:pPr marL="139700" indent="0">
              <a:buNone/>
            </a:pPr>
            <a:r>
              <a:rPr lang="en-US" sz="1400" dirty="0" smtClean="0">
                <a:solidFill>
                  <a:schemeClr val="tx1"/>
                </a:solidFill>
              </a:rPr>
              <a:t>11. Objections </a:t>
            </a:r>
            <a:r>
              <a:rPr lang="en-US" sz="1400" dirty="0">
                <a:solidFill>
                  <a:schemeClr val="tx1"/>
                </a:solidFill>
              </a:rPr>
              <a:t>– </a:t>
            </a:r>
            <a:r>
              <a:rPr lang="en-US" sz="1400" dirty="0">
                <a:solidFill>
                  <a:schemeClr val="tx1"/>
                </a:solidFill>
              </a:rPr>
              <a:t> </a:t>
            </a:r>
            <a:r>
              <a:rPr lang="en-US" sz="1400" dirty="0" smtClean="0">
                <a:solidFill>
                  <a:schemeClr val="tx1"/>
                </a:solidFill>
              </a:rPr>
              <a:t>                                      	</a:t>
            </a:r>
            <a:r>
              <a:rPr lang="en-US" sz="1300" dirty="0" smtClean="0">
                <a:solidFill>
                  <a:schemeClr val="tx1"/>
                </a:solidFill>
              </a:rPr>
              <a:t>Assistant </a:t>
            </a:r>
            <a:r>
              <a:rPr lang="en-US" sz="1300" dirty="0">
                <a:solidFill>
                  <a:schemeClr val="tx1"/>
                </a:solidFill>
              </a:rPr>
              <a:t>Secretary Dr. Emily Dow</a:t>
            </a:r>
          </a:p>
          <a:p>
            <a:pPr marL="139700" indent="0">
              <a:buNone/>
            </a:pPr>
            <a:endParaRPr lang="en-US" dirty="0"/>
          </a:p>
        </p:txBody>
      </p:sp>
    </p:spTree>
    <p:extLst>
      <p:ext uri="{BB962C8B-B14F-4D97-AF65-F5344CB8AC3E}">
        <p14:creationId xmlns:p14="http://schemas.microsoft.com/office/powerpoint/2010/main" val="3687296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185" y="1090360"/>
            <a:ext cx="7886700" cy="3263400"/>
          </a:xfrm>
        </p:spPr>
        <p:txBody>
          <a:bodyPr/>
          <a:lstStyle/>
          <a:p>
            <a:pPr marL="139700" indent="0">
              <a:buNone/>
            </a:pPr>
            <a:endParaRPr lang="en-US" dirty="0" smtClean="0"/>
          </a:p>
          <a:p>
            <a:pPr marL="139700" indent="0">
              <a:buNone/>
            </a:pPr>
            <a:endParaRPr lang="en-US" dirty="0"/>
          </a:p>
          <a:p>
            <a:pPr marL="139700" indent="0">
              <a:buNone/>
            </a:pPr>
            <a:endParaRPr lang="en-US" dirty="0" smtClean="0"/>
          </a:p>
          <a:p>
            <a:pPr marL="139700" indent="0">
              <a:buNone/>
            </a:pPr>
            <a:endParaRPr lang="en-US" dirty="0"/>
          </a:p>
          <a:p>
            <a:pPr marL="139700" indent="0">
              <a:buNone/>
            </a:pPr>
            <a:r>
              <a:rPr lang="en-US" dirty="0" smtClean="0"/>
              <a:t>				</a:t>
            </a:r>
            <a:r>
              <a:rPr lang="en-US" sz="3200" dirty="0" smtClean="0">
                <a:latin typeface="Calibri" panose="020F0502020204030204" pitchFamily="34" charset="0"/>
                <a:cs typeface="Calibri" panose="020F0502020204030204" pitchFamily="34" charset="0"/>
              </a:rPr>
              <a:t>Q/A</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0581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10-minute Break</a:t>
            </a:r>
            <a:endParaRPr lang="en-US" b="1" dirty="0"/>
          </a:p>
        </p:txBody>
      </p:sp>
      <p:pic>
        <p:nvPicPr>
          <p:cNvPr id="4" name="Picture 3"/>
          <p:cNvPicPr>
            <a:picLocks noChangeAspect="1"/>
          </p:cNvPicPr>
          <p:nvPr/>
        </p:nvPicPr>
        <p:blipFill>
          <a:blip r:embed="rId2"/>
          <a:stretch>
            <a:fillRect/>
          </a:stretch>
        </p:blipFill>
        <p:spPr>
          <a:xfrm>
            <a:off x="237518" y="2435562"/>
            <a:ext cx="2544593" cy="2544593"/>
          </a:xfrm>
          <a:prstGeom prst="rect">
            <a:avLst/>
          </a:prstGeom>
        </p:spPr>
      </p:pic>
    </p:spTree>
    <p:extLst>
      <p:ext uri="{BB962C8B-B14F-4D97-AF65-F5344CB8AC3E}">
        <p14:creationId xmlns:p14="http://schemas.microsoft.com/office/powerpoint/2010/main" val="2619640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127818" y="273844"/>
            <a:ext cx="8780207" cy="994275"/>
          </a:xfrm>
          <a:prstGeom prst="rect">
            <a:avLst/>
          </a:prstGeom>
          <a:noFill/>
          <a:ln>
            <a:noFill/>
          </a:ln>
        </p:spPr>
        <p:txBody>
          <a:bodyPr spcFirstLastPara="1" wrap="square" lIns="68569" tIns="34275" rIns="68569" bIns="34275" anchor="ctr" anchorCtr="0">
            <a:normAutofit/>
          </a:bodyPr>
          <a:lstStyle/>
          <a:p>
            <a:pPr algn="ctr">
              <a:buSzPts val="4400"/>
            </a:pPr>
            <a:r>
              <a:rPr lang="en-US" sz="3600" b="1" u="sng" dirty="0"/>
              <a:t>Institutional Program Payment Process</a:t>
            </a:r>
            <a:endParaRPr sz="3600" b="1" u="sng" dirty="0"/>
          </a:p>
        </p:txBody>
      </p:sp>
      <p:pic>
        <p:nvPicPr>
          <p:cNvPr id="90" name="Google Shape;90;p1"/>
          <p:cNvPicPr preferRelativeResize="0"/>
          <p:nvPr/>
        </p:nvPicPr>
        <p:blipFill rotWithShape="1">
          <a:blip r:embed="rId3">
            <a:alphaModFix/>
          </a:blip>
          <a:srcRect/>
          <a:stretch/>
        </p:blipFill>
        <p:spPr>
          <a:xfrm>
            <a:off x="7922419" y="4445556"/>
            <a:ext cx="1071563" cy="550069"/>
          </a:xfrm>
          <a:prstGeom prst="rect">
            <a:avLst/>
          </a:prstGeom>
          <a:noFill/>
          <a:ln>
            <a:noFill/>
          </a:ln>
        </p:spPr>
      </p:pic>
      <p:sp>
        <p:nvSpPr>
          <p:cNvPr id="91" name="Google Shape;91;p1"/>
          <p:cNvSpPr txBox="1"/>
          <p:nvPr/>
        </p:nvSpPr>
        <p:spPr>
          <a:xfrm>
            <a:off x="764177" y="1188720"/>
            <a:ext cx="6453000" cy="4178037"/>
          </a:xfrm>
          <a:prstGeom prst="rect">
            <a:avLst/>
          </a:prstGeom>
          <a:noFill/>
          <a:ln>
            <a:noFill/>
          </a:ln>
        </p:spPr>
        <p:txBody>
          <a:bodyPr spcFirstLastPara="1" wrap="square" lIns="68569" tIns="34275" rIns="68569" bIns="34275" anchor="t" anchorCtr="0">
            <a:spAutoFit/>
          </a:bodyPr>
          <a:lstStyle/>
          <a:p>
            <a:pPr defTabSz="685800"/>
            <a:r>
              <a:rPr lang="en-US" sz="1600" dirty="0">
                <a:latin typeface="Calibri"/>
                <a:ea typeface="Calibri"/>
                <a:cs typeface="Calibri"/>
                <a:sym typeface="Calibri"/>
              </a:rPr>
              <a:t>Your proposal review process begins with a </a:t>
            </a:r>
            <a:r>
              <a:rPr lang="en-US" sz="1600" b="1" dirty="0">
                <a:latin typeface="Calibri"/>
                <a:ea typeface="Calibri"/>
                <a:cs typeface="Calibri"/>
                <a:sym typeface="Calibri"/>
              </a:rPr>
              <a:t>complete</a:t>
            </a:r>
            <a:r>
              <a:rPr lang="en-US" sz="1600" dirty="0">
                <a:latin typeface="Calibri"/>
                <a:ea typeface="Calibri"/>
                <a:cs typeface="Calibri"/>
                <a:sym typeface="Calibri"/>
              </a:rPr>
              <a:t> proposal packet submission. This packet should include in the following order:</a:t>
            </a:r>
            <a:endParaRPr sz="1600" dirty="0"/>
          </a:p>
          <a:p>
            <a:pPr marL="557213" lvl="1" indent="-214313" defTabSz="685800">
              <a:buSzPts val="1800"/>
              <a:buFont typeface="Arial"/>
              <a:buChar char="•"/>
            </a:pPr>
            <a:r>
              <a:rPr lang="en-US" sz="1600" dirty="0">
                <a:latin typeface="Calibri"/>
                <a:ea typeface="Calibri"/>
                <a:cs typeface="Calibri"/>
                <a:sym typeface="Calibri"/>
              </a:rPr>
              <a:t>Signed President’s letter on intuition letterhead.</a:t>
            </a:r>
            <a:endParaRPr sz="1600" dirty="0"/>
          </a:p>
          <a:p>
            <a:pPr marL="557213" lvl="1" indent="-214313" defTabSz="685800">
              <a:buSzPts val="1800"/>
              <a:buFont typeface="Arial"/>
              <a:buChar char="•"/>
            </a:pPr>
            <a:r>
              <a:rPr lang="en-US" sz="1600" dirty="0">
                <a:latin typeface="Calibri"/>
                <a:ea typeface="Calibri"/>
                <a:cs typeface="Calibri"/>
                <a:sym typeface="Calibri"/>
              </a:rPr>
              <a:t>Completed MHEC cover sheet </a:t>
            </a:r>
            <a:endParaRPr sz="1600" dirty="0"/>
          </a:p>
          <a:p>
            <a:pPr marL="557213" lvl="1" indent="-214313" defTabSz="685800">
              <a:buSzPts val="1800"/>
              <a:buFont typeface="Arial"/>
              <a:buChar char="•"/>
            </a:pPr>
            <a:r>
              <a:rPr lang="en-US" sz="1600" dirty="0">
                <a:latin typeface="Calibri"/>
                <a:ea typeface="Calibri"/>
                <a:cs typeface="Calibri"/>
                <a:sym typeface="Calibri"/>
              </a:rPr>
              <a:t>Program proposal </a:t>
            </a:r>
            <a:endParaRPr sz="1600" dirty="0">
              <a:latin typeface="Calibri"/>
              <a:ea typeface="Calibri"/>
              <a:cs typeface="Calibri"/>
              <a:sym typeface="Calibri"/>
            </a:endParaRPr>
          </a:p>
          <a:p>
            <a:pPr defTabSz="685800"/>
            <a:endParaRPr sz="1600" dirty="0">
              <a:latin typeface="Calibri"/>
              <a:ea typeface="Calibri"/>
              <a:cs typeface="Calibri"/>
              <a:sym typeface="Calibri"/>
            </a:endParaRPr>
          </a:p>
          <a:p>
            <a:pPr defTabSz="685800"/>
            <a:r>
              <a:rPr lang="en-US" sz="1600" dirty="0">
                <a:latin typeface="Calibri"/>
                <a:ea typeface="Calibri"/>
                <a:cs typeface="Calibri"/>
                <a:sym typeface="Calibri"/>
              </a:rPr>
              <a:t>Please note: These documents should be submitted as a single pdf file for each proposal you are submitting. I would advise that if you have multiple proposals that you are submitting that you submit all your proposals in one email so that you will receive a confirmation email for all proposals you submit.</a:t>
            </a:r>
            <a:endParaRPr sz="1600" dirty="0">
              <a:latin typeface="Calibri"/>
              <a:ea typeface="Calibri"/>
              <a:cs typeface="Calibri"/>
              <a:sym typeface="Calibri"/>
            </a:endParaRPr>
          </a:p>
          <a:p>
            <a:pPr defTabSz="685800"/>
            <a:endParaRPr sz="1600" dirty="0">
              <a:latin typeface="Calibri"/>
              <a:ea typeface="Calibri"/>
              <a:cs typeface="Calibri"/>
              <a:sym typeface="Calibri"/>
            </a:endParaRPr>
          </a:p>
          <a:p>
            <a:pPr defTabSz="685800"/>
            <a:r>
              <a:rPr lang="en-US" sz="1600" dirty="0">
                <a:latin typeface="Calibri"/>
                <a:ea typeface="Calibri"/>
                <a:cs typeface="Calibri"/>
                <a:sym typeface="Calibri"/>
              </a:rPr>
              <a:t>API updates: I update the API twice a month, normally around the 1st and the 15th of each month. This timeframe really depends on when I receive signed final decision letters and is subject to change.</a:t>
            </a:r>
            <a:endParaRPr sz="1600" dirty="0">
              <a:latin typeface="Calibri"/>
              <a:ea typeface="Calibri"/>
              <a:cs typeface="Calibri"/>
              <a:sym typeface="Calibri"/>
            </a:endParaRPr>
          </a:p>
          <a:p>
            <a:pPr defTabSz="685800"/>
            <a:endParaRPr sz="1350" dirty="0">
              <a:latin typeface="Calibri"/>
              <a:ea typeface="Calibri"/>
              <a:cs typeface="Calibri"/>
              <a:sym typeface="Calibri"/>
            </a:endParaRPr>
          </a:p>
          <a:p>
            <a:pPr defTabSz="685800"/>
            <a:endParaRPr sz="1350" dirty="0">
              <a:latin typeface="Calibri"/>
              <a:ea typeface="Calibri"/>
              <a:cs typeface="Calibri"/>
              <a:sym typeface="Calibri"/>
            </a:endParaRPr>
          </a:p>
        </p:txBody>
      </p:sp>
    </p:spTree>
    <p:extLst>
      <p:ext uri="{BB962C8B-B14F-4D97-AF65-F5344CB8AC3E}">
        <p14:creationId xmlns:p14="http://schemas.microsoft.com/office/powerpoint/2010/main" val="304580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29841" y="273844"/>
            <a:ext cx="7886700" cy="994275"/>
          </a:xfrm>
          <a:prstGeom prst="rect">
            <a:avLst/>
          </a:prstGeom>
          <a:noFill/>
          <a:ln>
            <a:noFill/>
          </a:ln>
        </p:spPr>
        <p:txBody>
          <a:bodyPr spcFirstLastPara="1" wrap="square" lIns="68569" tIns="34275" rIns="68569" bIns="34275" anchor="ctr" anchorCtr="0">
            <a:normAutofit/>
          </a:bodyPr>
          <a:lstStyle/>
          <a:p>
            <a:pPr algn="ctr">
              <a:buSzPts val="4400"/>
            </a:pPr>
            <a:r>
              <a:rPr lang="en-US" sz="3600" b="1" u="sng" dirty="0"/>
              <a:t>Payment Methods</a:t>
            </a:r>
            <a:endParaRPr sz="3600" b="1" u="sng" dirty="0"/>
          </a:p>
        </p:txBody>
      </p:sp>
      <p:pic>
        <p:nvPicPr>
          <p:cNvPr id="98" name="Google Shape;98;p2"/>
          <p:cNvPicPr preferRelativeResize="0"/>
          <p:nvPr/>
        </p:nvPicPr>
        <p:blipFill rotWithShape="1">
          <a:blip r:embed="rId3">
            <a:alphaModFix/>
          </a:blip>
          <a:srcRect/>
          <a:stretch/>
        </p:blipFill>
        <p:spPr>
          <a:xfrm>
            <a:off x="7922419" y="4445556"/>
            <a:ext cx="1071563" cy="550069"/>
          </a:xfrm>
          <a:prstGeom prst="rect">
            <a:avLst/>
          </a:prstGeom>
          <a:noFill/>
          <a:ln>
            <a:noFill/>
          </a:ln>
        </p:spPr>
      </p:pic>
      <p:sp>
        <p:nvSpPr>
          <p:cNvPr id="99" name="Google Shape;99;p2"/>
          <p:cNvSpPr txBox="1"/>
          <p:nvPr/>
        </p:nvSpPr>
        <p:spPr>
          <a:xfrm>
            <a:off x="353962" y="1011219"/>
            <a:ext cx="8003458" cy="3936945"/>
          </a:xfrm>
          <a:prstGeom prst="rect">
            <a:avLst/>
          </a:prstGeom>
          <a:noFill/>
          <a:ln>
            <a:noFill/>
          </a:ln>
        </p:spPr>
        <p:txBody>
          <a:bodyPr spcFirstLastPara="1" wrap="square" lIns="68569" tIns="34275" rIns="68569" bIns="34275" anchor="t" anchorCtr="0">
            <a:spAutoFit/>
          </a:bodyPr>
          <a:lstStyle/>
          <a:p>
            <a:pPr defTabSz="685800">
              <a:spcAft>
                <a:spcPts val="800"/>
              </a:spcAft>
            </a:pPr>
            <a:r>
              <a:rPr lang="en-US" sz="1600" dirty="0">
                <a:latin typeface="Calibri"/>
                <a:ea typeface="Calibri"/>
                <a:cs typeface="Calibri"/>
                <a:sym typeface="Calibri"/>
              </a:rPr>
              <a:t>MHEC </a:t>
            </a:r>
            <a:r>
              <a:rPr lang="en-US" sz="1600" b="1" dirty="0">
                <a:latin typeface="Calibri"/>
                <a:ea typeface="Calibri"/>
                <a:cs typeface="Calibri"/>
                <a:sym typeface="Calibri"/>
              </a:rPr>
              <a:t>does not </a:t>
            </a:r>
            <a:r>
              <a:rPr lang="en-US" sz="1600" dirty="0">
                <a:latin typeface="Calibri"/>
                <a:ea typeface="Calibri"/>
                <a:cs typeface="Calibri"/>
                <a:sym typeface="Calibri"/>
              </a:rPr>
              <a:t>accept credit card payments at this time.</a:t>
            </a:r>
            <a:endParaRPr sz="1600" dirty="0"/>
          </a:p>
          <a:p>
            <a:pPr defTabSz="685800"/>
            <a:r>
              <a:rPr lang="en-US" sz="1600" b="1" u="sng" dirty="0" smtClean="0">
                <a:latin typeface="Calibri"/>
                <a:ea typeface="Calibri"/>
                <a:cs typeface="Calibri"/>
                <a:sym typeface="Calibri"/>
              </a:rPr>
              <a:t>Checks</a:t>
            </a:r>
            <a:r>
              <a:rPr lang="en-US" sz="1600" dirty="0" smtClean="0">
                <a:latin typeface="Calibri"/>
                <a:ea typeface="Calibri"/>
                <a:cs typeface="Calibri"/>
                <a:sym typeface="Calibri"/>
              </a:rPr>
              <a:t> </a:t>
            </a:r>
            <a:r>
              <a:rPr lang="en-US" sz="1600" dirty="0">
                <a:latin typeface="Calibri"/>
                <a:ea typeface="Calibri"/>
                <a:cs typeface="Calibri"/>
                <a:sym typeface="Calibri"/>
              </a:rPr>
              <a:t>should be made payable to the Maryland Higher Education Commission and sent to the attention of Ms. Victoria Johnson and/or Patricia Francis at:</a:t>
            </a:r>
            <a:endParaRPr sz="1600" dirty="0"/>
          </a:p>
          <a:p>
            <a:pPr defTabSz="685800">
              <a:spcBef>
                <a:spcPts val="800"/>
              </a:spcBef>
            </a:pPr>
            <a:r>
              <a:rPr lang="en-US" sz="1600" dirty="0">
                <a:latin typeface="Calibri"/>
                <a:ea typeface="Calibri"/>
                <a:cs typeface="Calibri"/>
                <a:sym typeface="Calibri"/>
              </a:rPr>
              <a:t> </a:t>
            </a:r>
            <a:r>
              <a:rPr lang="en-US" sz="1600" dirty="0" smtClean="0">
                <a:latin typeface="Calibri"/>
                <a:ea typeface="Calibri"/>
                <a:cs typeface="Calibri"/>
                <a:sym typeface="Calibri"/>
              </a:rPr>
              <a:t>Maryland </a:t>
            </a:r>
            <a:r>
              <a:rPr lang="en-US" sz="1600" dirty="0">
                <a:latin typeface="Calibri"/>
                <a:ea typeface="Calibri"/>
                <a:cs typeface="Calibri"/>
                <a:sym typeface="Calibri"/>
              </a:rPr>
              <a:t>Higher Education Commission</a:t>
            </a:r>
            <a:endParaRPr sz="1600" dirty="0"/>
          </a:p>
          <a:p>
            <a:pPr defTabSz="685800"/>
            <a:r>
              <a:rPr lang="en-US" sz="1600" dirty="0">
                <a:latin typeface="Calibri"/>
                <a:ea typeface="Calibri"/>
                <a:cs typeface="Calibri"/>
                <a:sym typeface="Calibri"/>
              </a:rPr>
              <a:t>6 North Liberty Street</a:t>
            </a:r>
            <a:endParaRPr sz="1600" dirty="0"/>
          </a:p>
          <a:p>
            <a:pPr defTabSz="685800">
              <a:spcAft>
                <a:spcPts val="800"/>
              </a:spcAft>
            </a:pPr>
            <a:r>
              <a:rPr lang="en-US" sz="1600" dirty="0">
                <a:latin typeface="Calibri"/>
                <a:ea typeface="Calibri"/>
                <a:cs typeface="Calibri"/>
                <a:sym typeface="Calibri"/>
              </a:rPr>
              <a:t>Baltimore Maryland, </a:t>
            </a:r>
            <a:r>
              <a:rPr lang="en-US" sz="1600" dirty="0" smtClean="0">
                <a:latin typeface="Calibri"/>
                <a:ea typeface="Calibri"/>
                <a:cs typeface="Calibri"/>
                <a:sym typeface="Calibri"/>
              </a:rPr>
              <a:t>21201</a:t>
            </a:r>
            <a:endParaRPr sz="1600" dirty="0">
              <a:latin typeface="Calibri"/>
              <a:ea typeface="Calibri"/>
              <a:cs typeface="Calibri"/>
              <a:sym typeface="Calibri"/>
            </a:endParaRPr>
          </a:p>
          <a:p>
            <a:pPr defTabSz="685800"/>
            <a:r>
              <a:rPr lang="en-US" sz="1600" b="1" u="sng" dirty="0">
                <a:latin typeface="Calibri"/>
                <a:ea typeface="Calibri"/>
                <a:cs typeface="Calibri"/>
                <a:sym typeface="Calibri"/>
              </a:rPr>
              <a:t>RSTAR</a:t>
            </a:r>
            <a:r>
              <a:rPr lang="en-US" sz="1600" dirty="0">
                <a:solidFill>
                  <a:srgbClr val="FF0000"/>
                </a:solidFill>
                <a:latin typeface="Calibri"/>
                <a:ea typeface="Calibri"/>
                <a:cs typeface="Calibri"/>
                <a:sym typeface="Calibri"/>
              </a:rPr>
              <a:t> </a:t>
            </a:r>
            <a:r>
              <a:rPr lang="en-US" sz="1600" dirty="0">
                <a:latin typeface="Calibri"/>
                <a:ea typeface="Calibri"/>
                <a:cs typeface="Calibri"/>
                <a:sym typeface="Calibri"/>
              </a:rPr>
              <a:t>transfer information is as follows:</a:t>
            </a:r>
            <a:endParaRPr sz="1600" dirty="0"/>
          </a:p>
          <a:p>
            <a:pPr defTabSz="685800">
              <a:spcBef>
                <a:spcPts val="800"/>
              </a:spcBef>
            </a:pPr>
            <a:r>
              <a:rPr lang="en-US" sz="1600" dirty="0" smtClean="0">
                <a:latin typeface="Calibri"/>
                <a:ea typeface="Calibri"/>
                <a:cs typeface="Calibri"/>
                <a:sym typeface="Calibri"/>
              </a:rPr>
              <a:t>Agency </a:t>
            </a:r>
            <a:r>
              <a:rPr lang="en-US" sz="1600" dirty="0">
                <a:latin typeface="Calibri"/>
                <a:ea typeface="Calibri"/>
                <a:cs typeface="Calibri"/>
                <a:sym typeface="Calibri"/>
              </a:rPr>
              <a:t>Number: R62</a:t>
            </a:r>
            <a:endParaRPr sz="1600" dirty="0"/>
          </a:p>
          <a:p>
            <a:pPr defTabSz="685800"/>
            <a:r>
              <a:rPr lang="en-US" sz="1600" dirty="0">
                <a:latin typeface="Calibri"/>
                <a:ea typeface="Calibri"/>
                <a:cs typeface="Calibri"/>
                <a:sym typeface="Calibri"/>
              </a:rPr>
              <a:t>PCA Number: 01423</a:t>
            </a:r>
            <a:endParaRPr sz="1600" dirty="0"/>
          </a:p>
          <a:p>
            <a:pPr defTabSz="685800"/>
            <a:r>
              <a:rPr lang="en-US" sz="1600" dirty="0">
                <a:latin typeface="Calibri"/>
                <a:ea typeface="Calibri"/>
                <a:cs typeface="Calibri"/>
                <a:sym typeface="Calibri"/>
              </a:rPr>
              <a:t>AOBJ Number: 6657</a:t>
            </a:r>
            <a:endParaRPr sz="1600" dirty="0"/>
          </a:p>
          <a:p>
            <a:pPr defTabSz="685800"/>
            <a:r>
              <a:rPr lang="en-US" sz="1600" dirty="0">
                <a:latin typeface="Calibri"/>
                <a:ea typeface="Calibri"/>
                <a:cs typeface="Calibri"/>
                <a:sym typeface="Calibri"/>
              </a:rPr>
              <a:t>Transaction code: </a:t>
            </a:r>
            <a:r>
              <a:rPr lang="en-US" sz="1600" dirty="0" smtClean="0">
                <a:latin typeface="Calibri"/>
                <a:ea typeface="Calibri"/>
                <a:cs typeface="Calibri"/>
                <a:sym typeface="Calibri"/>
              </a:rPr>
              <a:t>410</a:t>
            </a:r>
            <a:endParaRPr sz="1600" dirty="0">
              <a:latin typeface="Calibri"/>
              <a:ea typeface="Calibri"/>
              <a:cs typeface="Calibri"/>
              <a:sym typeface="Calibri"/>
            </a:endParaRPr>
          </a:p>
          <a:p>
            <a:pPr defTabSz="685800">
              <a:spcBef>
                <a:spcPts val="800"/>
              </a:spcBef>
            </a:pPr>
            <a:r>
              <a:rPr lang="en-US" sz="1600" dirty="0" smtClean="0">
                <a:latin typeface="Calibri"/>
                <a:ea typeface="Calibri"/>
                <a:cs typeface="Calibri"/>
                <a:sym typeface="Calibri"/>
              </a:rPr>
              <a:t>*Please </a:t>
            </a:r>
            <a:r>
              <a:rPr lang="en-US" sz="1600" dirty="0">
                <a:latin typeface="Calibri"/>
                <a:ea typeface="Calibri"/>
                <a:cs typeface="Calibri"/>
                <a:sym typeface="Calibri"/>
              </a:rPr>
              <a:t>note: A complete RSTAR number will typically begin with letters followed by numbers. </a:t>
            </a:r>
            <a:endParaRPr sz="1600" dirty="0"/>
          </a:p>
          <a:p>
            <a:pPr defTabSz="685800">
              <a:spcBef>
                <a:spcPts val="1200"/>
              </a:spcBef>
            </a:pPr>
            <a:r>
              <a:rPr lang="en-US" sz="1600" dirty="0" smtClean="0">
                <a:latin typeface="Calibri"/>
                <a:ea typeface="Calibri"/>
                <a:cs typeface="Calibri"/>
                <a:sym typeface="Calibri"/>
              </a:rPr>
              <a:t>Examples </a:t>
            </a:r>
            <a:r>
              <a:rPr lang="en-US" sz="1600" dirty="0">
                <a:latin typeface="Calibri"/>
                <a:ea typeface="Calibri"/>
                <a:cs typeface="Calibri"/>
                <a:sym typeface="Calibri"/>
              </a:rPr>
              <a:t>of RSTAR numbers: </a:t>
            </a:r>
            <a:r>
              <a:rPr lang="en-US" sz="1600" dirty="0" smtClean="0">
                <a:latin typeface="Calibri"/>
                <a:ea typeface="Calibri"/>
                <a:cs typeface="Calibri"/>
                <a:sym typeface="Calibri"/>
              </a:rPr>
              <a:t>JE313068</a:t>
            </a:r>
            <a:r>
              <a:rPr lang="en-US" sz="1600" dirty="0" smtClean="0">
                <a:ea typeface="Calibri"/>
              </a:rPr>
              <a:t>, </a:t>
            </a:r>
            <a:r>
              <a:rPr lang="en-US" sz="1600" dirty="0" smtClean="0">
                <a:latin typeface="Calibri"/>
                <a:ea typeface="Calibri"/>
                <a:cs typeface="Calibri"/>
                <a:sym typeface="Calibri"/>
              </a:rPr>
              <a:t>JCMSU000</a:t>
            </a:r>
            <a:endParaRPr sz="1600" dirty="0">
              <a:latin typeface="Calibri"/>
              <a:ea typeface="Calibri"/>
              <a:cs typeface="Calibri"/>
              <a:sym typeface="Calibri"/>
            </a:endParaRPr>
          </a:p>
        </p:txBody>
      </p:sp>
    </p:spTree>
    <p:extLst>
      <p:ext uri="{BB962C8B-B14F-4D97-AF65-F5344CB8AC3E}">
        <p14:creationId xmlns:p14="http://schemas.microsoft.com/office/powerpoint/2010/main" val="848884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36875" y="140201"/>
            <a:ext cx="7886700" cy="994275"/>
          </a:xfrm>
          <a:prstGeom prst="rect">
            <a:avLst/>
          </a:prstGeom>
          <a:noFill/>
          <a:ln>
            <a:noFill/>
          </a:ln>
        </p:spPr>
        <p:txBody>
          <a:bodyPr spcFirstLastPara="1" wrap="square" lIns="68569" tIns="34275" rIns="68569" bIns="34275" anchor="ctr" anchorCtr="0">
            <a:normAutofit/>
          </a:bodyPr>
          <a:lstStyle/>
          <a:p>
            <a:pPr algn="ctr">
              <a:buSzPts val="4400"/>
            </a:pPr>
            <a:r>
              <a:rPr lang="en-US" sz="3600" b="1" u="sng" dirty="0"/>
              <a:t>Withdrawal/Refunds</a:t>
            </a:r>
            <a:endParaRPr sz="3600" b="1" u="sng" dirty="0"/>
          </a:p>
        </p:txBody>
      </p:sp>
      <p:pic>
        <p:nvPicPr>
          <p:cNvPr id="106" name="Google Shape;106;p3"/>
          <p:cNvPicPr preferRelativeResize="0"/>
          <p:nvPr/>
        </p:nvPicPr>
        <p:blipFill rotWithShape="1">
          <a:blip r:embed="rId3">
            <a:alphaModFix/>
          </a:blip>
          <a:srcRect/>
          <a:stretch/>
        </p:blipFill>
        <p:spPr>
          <a:xfrm>
            <a:off x="7922419" y="4445556"/>
            <a:ext cx="1071563" cy="550069"/>
          </a:xfrm>
          <a:prstGeom prst="rect">
            <a:avLst/>
          </a:prstGeom>
          <a:noFill/>
          <a:ln>
            <a:noFill/>
          </a:ln>
        </p:spPr>
      </p:pic>
      <p:sp>
        <p:nvSpPr>
          <p:cNvPr id="107" name="Google Shape;107;p3"/>
          <p:cNvSpPr txBox="1"/>
          <p:nvPr/>
        </p:nvSpPr>
        <p:spPr>
          <a:xfrm>
            <a:off x="373626" y="1011219"/>
            <a:ext cx="7934631" cy="4190861"/>
          </a:xfrm>
          <a:prstGeom prst="rect">
            <a:avLst/>
          </a:prstGeom>
          <a:noFill/>
          <a:ln>
            <a:noFill/>
          </a:ln>
        </p:spPr>
        <p:txBody>
          <a:bodyPr spcFirstLastPara="1" wrap="square" lIns="68569" tIns="34275" rIns="68569" bIns="34275" anchor="t" anchorCtr="0">
            <a:spAutoFit/>
          </a:bodyPr>
          <a:lstStyle/>
          <a:p>
            <a:pPr defTabSz="685800"/>
            <a:r>
              <a:rPr lang="en-US" b="1" u="sng" dirty="0">
                <a:latin typeface="Calibri"/>
                <a:ea typeface="Calibri"/>
                <a:cs typeface="Calibri"/>
                <a:sym typeface="Calibri"/>
              </a:rPr>
              <a:t>Proposal withdrawals  </a:t>
            </a:r>
            <a:endParaRPr b="1" u="sng" dirty="0">
              <a:latin typeface="Calibri"/>
              <a:ea typeface="Calibri"/>
              <a:cs typeface="Calibri"/>
              <a:sym typeface="Calibri"/>
            </a:endParaRPr>
          </a:p>
          <a:p>
            <a:pPr defTabSz="685800">
              <a:spcBef>
                <a:spcPts val="800"/>
              </a:spcBef>
            </a:pPr>
            <a:r>
              <a:rPr lang="en-US" dirty="0" smtClean="0">
                <a:latin typeface="Calibri"/>
                <a:ea typeface="Calibri"/>
                <a:cs typeface="Calibri"/>
                <a:sym typeface="Calibri"/>
              </a:rPr>
              <a:t>When </a:t>
            </a:r>
            <a:r>
              <a:rPr lang="en-US" dirty="0">
                <a:latin typeface="Calibri"/>
                <a:ea typeface="Calibri"/>
                <a:cs typeface="Calibri"/>
                <a:sym typeface="Calibri"/>
              </a:rPr>
              <a:t>an institution chooses to withdraw a proposal they should do the following</a:t>
            </a:r>
            <a:r>
              <a:rPr lang="en-US" dirty="0" smtClean="0">
                <a:latin typeface="Calibri"/>
                <a:ea typeface="Calibri"/>
                <a:cs typeface="Calibri"/>
                <a:sym typeface="Calibri"/>
              </a:rPr>
              <a:t>:</a:t>
            </a:r>
            <a:endParaRPr dirty="0">
              <a:latin typeface="Calibri"/>
              <a:ea typeface="Calibri"/>
              <a:cs typeface="Calibri"/>
              <a:sym typeface="Calibri"/>
            </a:endParaRPr>
          </a:p>
          <a:p>
            <a:pPr marL="214313" indent="-214313" defTabSz="685800">
              <a:spcBef>
                <a:spcPts val="800"/>
              </a:spcBef>
              <a:buSzPts val="1400"/>
              <a:buFont typeface="Arial"/>
              <a:buChar char="•"/>
            </a:pPr>
            <a:r>
              <a:rPr lang="en-US" dirty="0">
                <a:latin typeface="Calibri"/>
                <a:ea typeface="Calibri"/>
                <a:cs typeface="Calibri"/>
                <a:sym typeface="Calibri"/>
              </a:rPr>
              <a:t>Submit a request to withdraw the proposal on institution letterhead, signed by the appropriate </a:t>
            </a:r>
            <a:r>
              <a:rPr lang="en-US" dirty="0" smtClean="0">
                <a:latin typeface="Calibri"/>
                <a:ea typeface="Calibri"/>
                <a:cs typeface="Calibri"/>
                <a:sym typeface="Calibri"/>
              </a:rPr>
              <a:t>officiant</a:t>
            </a:r>
            <a:endParaRPr dirty="0"/>
          </a:p>
          <a:p>
            <a:pPr marL="214313" indent="-214313" defTabSz="685800">
              <a:buSzPts val="1400"/>
              <a:buFont typeface="Arial"/>
              <a:buChar char="•"/>
            </a:pPr>
            <a:r>
              <a:rPr lang="en-US" dirty="0">
                <a:latin typeface="Calibri"/>
                <a:ea typeface="Calibri"/>
                <a:cs typeface="Calibri"/>
                <a:sym typeface="Calibri"/>
              </a:rPr>
              <a:t>Include in this letter whether you would like to have the fees associated with the withdrawn proposal refunded or if you would like them to be held for a future </a:t>
            </a:r>
            <a:r>
              <a:rPr lang="en-US" dirty="0" smtClean="0">
                <a:latin typeface="Calibri"/>
                <a:ea typeface="Calibri"/>
                <a:cs typeface="Calibri"/>
                <a:sym typeface="Calibri"/>
              </a:rPr>
              <a:t>submission</a:t>
            </a:r>
            <a:endParaRPr dirty="0"/>
          </a:p>
          <a:p>
            <a:pPr defTabSz="685800">
              <a:spcBef>
                <a:spcPts val="800"/>
              </a:spcBef>
            </a:pPr>
            <a:r>
              <a:rPr lang="en-US" dirty="0" smtClean="0">
                <a:latin typeface="Calibri"/>
                <a:ea typeface="Calibri"/>
                <a:cs typeface="Calibri"/>
                <a:sym typeface="Calibri"/>
              </a:rPr>
              <a:t>Please </a:t>
            </a:r>
            <a:r>
              <a:rPr lang="en-US" dirty="0">
                <a:latin typeface="Calibri"/>
                <a:ea typeface="Calibri"/>
                <a:cs typeface="Calibri"/>
                <a:sym typeface="Calibri"/>
              </a:rPr>
              <a:t>note: MHEC will only hold fees for 30 days before they are automatically processed for a refund to the </a:t>
            </a:r>
            <a:r>
              <a:rPr lang="en-US" dirty="0" smtClean="0">
                <a:latin typeface="Calibri"/>
                <a:ea typeface="Calibri"/>
                <a:cs typeface="Calibri"/>
                <a:sym typeface="Calibri"/>
              </a:rPr>
              <a:t>institution</a:t>
            </a:r>
            <a:endParaRPr dirty="0"/>
          </a:p>
          <a:p>
            <a:pPr defTabSz="685800"/>
            <a:endParaRPr dirty="0">
              <a:latin typeface="Calibri"/>
              <a:ea typeface="Calibri"/>
              <a:cs typeface="Calibri"/>
              <a:sym typeface="Calibri"/>
            </a:endParaRPr>
          </a:p>
          <a:p>
            <a:pPr defTabSz="685800"/>
            <a:r>
              <a:rPr lang="en-US" b="1" u="sng" dirty="0">
                <a:latin typeface="Calibri"/>
                <a:ea typeface="Calibri"/>
                <a:cs typeface="Calibri"/>
                <a:sym typeface="Calibri"/>
              </a:rPr>
              <a:t>Refund </a:t>
            </a:r>
            <a:r>
              <a:rPr lang="en-US" b="1" u="sng" dirty="0" smtClean="0">
                <a:latin typeface="Calibri"/>
                <a:ea typeface="Calibri"/>
                <a:cs typeface="Calibri"/>
                <a:sym typeface="Calibri"/>
              </a:rPr>
              <a:t>process</a:t>
            </a:r>
            <a:endParaRPr dirty="0">
              <a:solidFill>
                <a:srgbClr val="FF0000"/>
              </a:solidFill>
              <a:latin typeface="Calibri"/>
              <a:ea typeface="Calibri"/>
              <a:cs typeface="Calibri"/>
              <a:sym typeface="Calibri"/>
            </a:endParaRPr>
          </a:p>
          <a:p>
            <a:pPr marL="214313" indent="-214313" defTabSz="685800">
              <a:spcBef>
                <a:spcPts val="800"/>
              </a:spcBef>
              <a:buSzPts val="1400"/>
              <a:buFont typeface="Arial"/>
              <a:buChar char="•"/>
            </a:pPr>
            <a:r>
              <a:rPr lang="en-US" dirty="0">
                <a:latin typeface="Calibri"/>
                <a:ea typeface="Calibri"/>
                <a:cs typeface="Calibri"/>
                <a:sym typeface="Calibri"/>
              </a:rPr>
              <a:t>Withdrawal letter received by the </a:t>
            </a:r>
            <a:r>
              <a:rPr lang="en-US" dirty="0" smtClean="0">
                <a:latin typeface="Calibri"/>
                <a:ea typeface="Calibri"/>
                <a:cs typeface="Calibri"/>
                <a:sym typeface="Calibri"/>
              </a:rPr>
              <a:t>institution</a:t>
            </a:r>
            <a:endParaRPr dirty="0"/>
          </a:p>
          <a:p>
            <a:pPr marL="214313" indent="-214313" defTabSz="685800">
              <a:buSzPts val="1400"/>
              <a:buFont typeface="Arial"/>
              <a:buChar char="•"/>
            </a:pPr>
            <a:r>
              <a:rPr lang="en-US" dirty="0">
                <a:latin typeface="Calibri"/>
                <a:ea typeface="Calibri"/>
                <a:cs typeface="Calibri"/>
                <a:sym typeface="Calibri"/>
              </a:rPr>
              <a:t>I will process the refund and submit for review/signature by Dr. Dow (normally within 1 week of request</a:t>
            </a:r>
            <a:r>
              <a:rPr lang="en-US" dirty="0" smtClean="0">
                <a:latin typeface="Calibri"/>
                <a:ea typeface="Calibri"/>
                <a:cs typeface="Calibri"/>
                <a:sym typeface="Calibri"/>
              </a:rPr>
              <a:t>)</a:t>
            </a:r>
            <a:endParaRPr dirty="0"/>
          </a:p>
          <a:p>
            <a:pPr marL="214313" indent="-214313" defTabSz="685800">
              <a:buSzPts val="1400"/>
              <a:buFont typeface="Arial"/>
              <a:buChar char="•"/>
            </a:pPr>
            <a:r>
              <a:rPr lang="en-US" dirty="0">
                <a:latin typeface="Calibri"/>
                <a:ea typeface="Calibri"/>
                <a:cs typeface="Calibri"/>
                <a:sym typeface="Calibri"/>
              </a:rPr>
              <a:t>Dr. Dow’s signature is received the refund packet is submitted to our finance department to </a:t>
            </a:r>
            <a:r>
              <a:rPr lang="en-US" dirty="0" smtClean="0">
                <a:latin typeface="Calibri"/>
                <a:ea typeface="Calibri"/>
                <a:cs typeface="Calibri"/>
                <a:sym typeface="Calibri"/>
              </a:rPr>
              <a:t>process</a:t>
            </a:r>
            <a:endParaRPr dirty="0"/>
          </a:p>
          <a:p>
            <a:pPr marL="214313" indent="-214313" defTabSz="685800">
              <a:buSzPts val="1400"/>
              <a:buFont typeface="Arial"/>
              <a:buChar char="•"/>
            </a:pPr>
            <a:r>
              <a:rPr lang="en-US" dirty="0">
                <a:latin typeface="Calibri"/>
                <a:ea typeface="Calibri"/>
                <a:cs typeface="Calibri"/>
                <a:sym typeface="Calibri"/>
              </a:rPr>
              <a:t>MHEC Finance department completes their process and it is forwarded to Annapolis for final processing/release of </a:t>
            </a:r>
            <a:r>
              <a:rPr lang="en-US" dirty="0" smtClean="0">
                <a:latin typeface="Calibri"/>
                <a:ea typeface="Calibri"/>
                <a:cs typeface="Calibri"/>
                <a:sym typeface="Calibri"/>
              </a:rPr>
              <a:t>funds</a:t>
            </a:r>
            <a:endParaRPr dirty="0"/>
          </a:p>
          <a:p>
            <a:pPr defTabSz="685800">
              <a:spcBef>
                <a:spcPts val="800"/>
              </a:spcBef>
            </a:pPr>
            <a:r>
              <a:rPr lang="en-US" dirty="0" smtClean="0">
                <a:solidFill>
                  <a:srgbClr val="FF0000"/>
                </a:solidFill>
                <a:latin typeface="Calibri"/>
                <a:ea typeface="Calibri"/>
                <a:cs typeface="Calibri"/>
                <a:sym typeface="Calibri"/>
              </a:rPr>
              <a:t>Please </a:t>
            </a:r>
            <a:r>
              <a:rPr lang="en-US" dirty="0">
                <a:solidFill>
                  <a:srgbClr val="FF0000"/>
                </a:solidFill>
                <a:latin typeface="Calibri"/>
                <a:ea typeface="Calibri"/>
                <a:cs typeface="Calibri"/>
                <a:sym typeface="Calibri"/>
              </a:rPr>
              <a:t>note: IF an institution wishes to use fees for a future proposal (within 30 days) they should reference the same RSTAR/Check number they used when submitting the initial proposal for tracking </a:t>
            </a:r>
            <a:r>
              <a:rPr lang="en-US" dirty="0" smtClean="0">
                <a:solidFill>
                  <a:srgbClr val="FF0000"/>
                </a:solidFill>
                <a:latin typeface="Calibri"/>
                <a:ea typeface="Calibri"/>
                <a:cs typeface="Calibri"/>
                <a:sym typeface="Calibri"/>
              </a:rPr>
              <a:t>purposes</a:t>
            </a:r>
            <a:endParaRPr dirty="0">
              <a:solidFill>
                <a:srgbClr val="FF0000"/>
              </a:solidFill>
              <a:latin typeface="Calibri"/>
              <a:ea typeface="Calibri"/>
              <a:cs typeface="Calibri"/>
              <a:sym typeface="Calibri"/>
            </a:endParaRPr>
          </a:p>
          <a:p>
            <a:pPr defTabSz="685800"/>
            <a:endParaRPr sz="1050" dirty="0">
              <a:latin typeface="Calibri"/>
              <a:ea typeface="Calibri"/>
              <a:cs typeface="Calibri"/>
              <a:sym typeface="Calibri"/>
            </a:endParaRPr>
          </a:p>
        </p:txBody>
      </p:sp>
    </p:spTree>
    <p:extLst>
      <p:ext uri="{BB962C8B-B14F-4D97-AF65-F5344CB8AC3E}">
        <p14:creationId xmlns:p14="http://schemas.microsoft.com/office/powerpoint/2010/main" val="2585663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28641" y="0"/>
            <a:ext cx="7886700" cy="994275"/>
          </a:xfrm>
          <a:prstGeom prst="rect">
            <a:avLst/>
          </a:prstGeom>
          <a:noFill/>
          <a:ln>
            <a:noFill/>
          </a:ln>
        </p:spPr>
        <p:txBody>
          <a:bodyPr spcFirstLastPara="1" wrap="square" lIns="68569" tIns="34275" rIns="68569" bIns="34275" anchor="ctr" anchorCtr="0">
            <a:normAutofit/>
          </a:bodyPr>
          <a:lstStyle/>
          <a:p>
            <a:pPr algn="ctr">
              <a:buSzPts val="4400"/>
            </a:pPr>
            <a:r>
              <a:rPr lang="en-US" sz="3600" b="1" u="sng" dirty="0" smtClean="0">
                <a:latin typeface="Calibri" panose="020F0502020204030204" pitchFamily="34" charset="0"/>
                <a:cs typeface="Calibri" panose="020F0502020204030204" pitchFamily="34" charset="0"/>
              </a:rPr>
              <a:t>Academic Common Market (ACM)</a:t>
            </a:r>
            <a:endParaRPr sz="3600" b="1" u="sng" dirty="0">
              <a:latin typeface="Calibri" panose="020F0502020204030204" pitchFamily="34" charset="0"/>
              <a:cs typeface="Calibri" panose="020F0502020204030204" pitchFamily="34" charset="0"/>
            </a:endParaRPr>
          </a:p>
        </p:txBody>
      </p:sp>
      <p:pic>
        <p:nvPicPr>
          <p:cNvPr id="90" name="Google Shape;90;p1"/>
          <p:cNvPicPr preferRelativeResize="0"/>
          <p:nvPr/>
        </p:nvPicPr>
        <p:blipFill rotWithShape="1">
          <a:blip r:embed="rId3">
            <a:alphaModFix/>
          </a:blip>
          <a:srcRect/>
          <a:stretch/>
        </p:blipFill>
        <p:spPr>
          <a:xfrm>
            <a:off x="7922419" y="4445556"/>
            <a:ext cx="1071563" cy="550069"/>
          </a:xfrm>
          <a:prstGeom prst="rect">
            <a:avLst/>
          </a:prstGeom>
          <a:noFill/>
          <a:ln>
            <a:noFill/>
          </a:ln>
        </p:spPr>
      </p:pic>
      <p:sp>
        <p:nvSpPr>
          <p:cNvPr id="91" name="Google Shape;91;p1"/>
          <p:cNvSpPr txBox="1"/>
          <p:nvPr/>
        </p:nvSpPr>
        <p:spPr>
          <a:xfrm>
            <a:off x="103988" y="850563"/>
            <a:ext cx="8208675" cy="4555063"/>
          </a:xfrm>
          <a:prstGeom prst="rect">
            <a:avLst/>
          </a:prstGeom>
          <a:noFill/>
          <a:ln>
            <a:noFill/>
          </a:ln>
        </p:spPr>
        <p:txBody>
          <a:bodyPr spcFirstLastPara="1" wrap="square" lIns="68569" tIns="34275" rIns="68569" bIns="34275" anchor="t" anchorCtr="0">
            <a:spAutoFit/>
          </a:bodyPr>
          <a:lstStyle/>
          <a:p>
            <a:pPr defTabSz="685800"/>
            <a:r>
              <a:rPr lang="en-US" dirty="0">
                <a:latin typeface="Calibri"/>
                <a:ea typeface="Calibri"/>
                <a:cs typeface="Calibri"/>
                <a:sym typeface="Calibri"/>
              </a:rPr>
              <a:t>The </a:t>
            </a:r>
            <a:r>
              <a:rPr lang="en-US" u="sng" dirty="0">
                <a:solidFill>
                  <a:srgbClr val="0563C1"/>
                </a:solidFill>
                <a:latin typeface="Calibri"/>
                <a:ea typeface="Calibri"/>
                <a:cs typeface="Calibri"/>
                <a:sym typeface="Calibri"/>
                <a:hlinkClick r:id="rId4"/>
              </a:rPr>
              <a:t>Academic Common Market</a:t>
            </a:r>
            <a:r>
              <a:rPr lang="en-US" dirty="0">
                <a:latin typeface="Calibri"/>
                <a:ea typeface="Calibri"/>
                <a:cs typeface="Calibri"/>
                <a:sym typeface="Calibri"/>
              </a:rPr>
              <a:t> (ACM) is a tuition-savings program for students who want to pursue degrees not offered by </a:t>
            </a:r>
            <a:r>
              <a:rPr lang="en-US" b="1" dirty="0">
                <a:latin typeface="Calibri"/>
                <a:ea typeface="Calibri"/>
                <a:cs typeface="Calibri"/>
                <a:sym typeface="Calibri"/>
              </a:rPr>
              <a:t>public institutions</a:t>
            </a:r>
            <a:r>
              <a:rPr lang="en-US" dirty="0">
                <a:latin typeface="Calibri"/>
                <a:ea typeface="Calibri"/>
                <a:cs typeface="Calibri"/>
                <a:sym typeface="Calibri"/>
              </a:rPr>
              <a:t> in their home state. Fifteen states participate in the ACM, which is overseen by the Southern Regional Education Board (SREB). A student who is certified for the ACM can attend an institution in another state and pay in-state tuition (as if they were residents of that state). Students can check which programs are eligible for the ACM on the SREB website: </a:t>
            </a:r>
            <a:r>
              <a:rPr lang="en-US" u="sng" dirty="0">
                <a:solidFill>
                  <a:srgbClr val="0563C1"/>
                </a:solidFill>
                <a:latin typeface="Calibri"/>
                <a:ea typeface="Calibri"/>
                <a:cs typeface="Calibri"/>
                <a:sym typeface="Calibri"/>
                <a:hlinkClick r:id="rId5"/>
              </a:rPr>
              <a:t>https://www.sreb.org/search-programs</a:t>
            </a:r>
            <a:endParaRPr dirty="0">
              <a:latin typeface="Calibri"/>
              <a:ea typeface="Calibri"/>
              <a:cs typeface="Calibri"/>
              <a:sym typeface="Calibri"/>
            </a:endParaRPr>
          </a:p>
          <a:p>
            <a:pPr defTabSz="685800"/>
            <a:endParaRPr dirty="0" smtClean="0">
              <a:latin typeface="Calibri"/>
              <a:ea typeface="Calibri"/>
              <a:cs typeface="Calibri"/>
              <a:sym typeface="Calibri"/>
            </a:endParaRPr>
          </a:p>
          <a:p>
            <a:pPr defTabSz="685800"/>
            <a:r>
              <a:rPr lang="en-US" b="1" u="sng" dirty="0" smtClean="0">
                <a:latin typeface="Calibri"/>
                <a:ea typeface="Calibri"/>
                <a:cs typeface="Calibri"/>
                <a:sym typeface="Calibri"/>
              </a:rPr>
              <a:t>MHEC </a:t>
            </a:r>
            <a:r>
              <a:rPr lang="en-US" b="1" u="sng" dirty="0">
                <a:latin typeface="Calibri"/>
                <a:ea typeface="Calibri"/>
                <a:cs typeface="Calibri"/>
                <a:sym typeface="Calibri"/>
              </a:rPr>
              <a:t>responsibilities</a:t>
            </a:r>
            <a:r>
              <a:rPr lang="en-US" dirty="0">
                <a:latin typeface="Calibri"/>
                <a:ea typeface="Calibri"/>
                <a:cs typeface="Calibri"/>
                <a:sym typeface="Calibri"/>
              </a:rPr>
              <a:t>:</a:t>
            </a:r>
            <a:endParaRPr dirty="0">
              <a:latin typeface="Calibri"/>
              <a:ea typeface="Calibri"/>
              <a:cs typeface="Calibri"/>
              <a:sym typeface="Calibri"/>
            </a:endParaRPr>
          </a:p>
          <a:p>
            <a:pPr marL="342900" indent="-247650" defTabSz="685800">
              <a:buSzPts val="1600"/>
              <a:buFont typeface="Calibri"/>
              <a:buChar char="●"/>
            </a:pPr>
            <a:r>
              <a:rPr lang="en-US" dirty="0">
                <a:latin typeface="Calibri"/>
                <a:ea typeface="Calibri"/>
                <a:cs typeface="Calibri"/>
                <a:sym typeface="Calibri"/>
              </a:rPr>
              <a:t>Process student applications via </a:t>
            </a:r>
            <a:r>
              <a:rPr lang="en-US" dirty="0" err="1">
                <a:latin typeface="Calibri"/>
                <a:ea typeface="Calibri"/>
                <a:cs typeface="Calibri"/>
                <a:sym typeface="Calibri"/>
              </a:rPr>
              <a:t>OneStop</a:t>
            </a:r>
            <a:r>
              <a:rPr lang="en-US" dirty="0">
                <a:latin typeface="Calibri"/>
                <a:ea typeface="Calibri"/>
                <a:cs typeface="Calibri"/>
                <a:sym typeface="Calibri"/>
              </a:rPr>
              <a:t> by verifying the student’s residency and generating the ACM certificate to distribute to the student and the university</a:t>
            </a:r>
            <a:endParaRPr dirty="0">
              <a:latin typeface="Calibri"/>
              <a:ea typeface="Calibri"/>
              <a:cs typeface="Calibri"/>
              <a:sym typeface="Calibri"/>
            </a:endParaRPr>
          </a:p>
          <a:p>
            <a:pPr marL="342900" indent="-247650" defTabSz="685800">
              <a:buSzPts val="1600"/>
              <a:buFont typeface="Calibri"/>
              <a:buChar char="●"/>
            </a:pPr>
            <a:r>
              <a:rPr lang="en-US" dirty="0">
                <a:latin typeface="Calibri"/>
                <a:ea typeface="Calibri"/>
                <a:cs typeface="Calibri"/>
                <a:sym typeface="Calibri"/>
              </a:rPr>
              <a:t>Perform annual duplication analyses of the programs in the ACM Inventory (ACMI) to ensure there are no programs that are duplicative of in-state programs</a:t>
            </a:r>
            <a:endParaRPr dirty="0">
              <a:latin typeface="Calibri"/>
              <a:ea typeface="Calibri"/>
              <a:cs typeface="Calibri"/>
              <a:sym typeface="Calibri"/>
            </a:endParaRPr>
          </a:p>
          <a:p>
            <a:pPr marL="685800" lvl="1" indent="-247650" defTabSz="685800">
              <a:buSzPts val="1600"/>
              <a:buFont typeface="Calibri"/>
              <a:buChar char="○"/>
            </a:pPr>
            <a:r>
              <a:rPr lang="en-US" dirty="0">
                <a:latin typeface="Calibri"/>
                <a:ea typeface="Calibri"/>
                <a:cs typeface="Calibri"/>
                <a:sym typeface="Calibri"/>
              </a:rPr>
              <a:t>Programs that are 51% or more similar (based on curriculum) are removed from the ACM; as new programs are created in Maryland, MHEC regularly evaluates the ACMI to ensure there is no duplication</a:t>
            </a:r>
            <a:endParaRPr dirty="0">
              <a:latin typeface="Calibri"/>
              <a:ea typeface="Calibri"/>
              <a:cs typeface="Calibri"/>
              <a:sym typeface="Calibri"/>
            </a:endParaRPr>
          </a:p>
          <a:p>
            <a:pPr marL="685800" lvl="1" indent="-247650" defTabSz="685800">
              <a:buSzPts val="1600"/>
              <a:buFont typeface="Calibri"/>
              <a:buChar char="○"/>
            </a:pPr>
            <a:r>
              <a:rPr lang="en-US" b="1" dirty="0">
                <a:latin typeface="Calibri"/>
                <a:ea typeface="Calibri"/>
                <a:cs typeface="Calibri"/>
                <a:sym typeface="Calibri"/>
              </a:rPr>
              <a:t>In the past year, 11 programs were removed from the ACMI and 8 were added</a:t>
            </a:r>
            <a:endParaRPr b="1" dirty="0">
              <a:latin typeface="Calibri"/>
              <a:ea typeface="Calibri"/>
              <a:cs typeface="Calibri"/>
              <a:sym typeface="Calibri"/>
            </a:endParaRPr>
          </a:p>
          <a:p>
            <a:pPr marL="342900" indent="-247650" defTabSz="685800">
              <a:buSzPts val="1600"/>
              <a:buFont typeface="Calibri"/>
              <a:buChar char="●"/>
            </a:pPr>
            <a:r>
              <a:rPr lang="en-US" dirty="0">
                <a:latin typeface="Calibri"/>
                <a:ea typeface="Calibri"/>
                <a:cs typeface="Calibri"/>
                <a:sym typeface="Calibri"/>
              </a:rPr>
              <a:t>Communicate with parents, students, and the public to explain ACM policies and procedures</a:t>
            </a:r>
            <a:endParaRPr dirty="0">
              <a:latin typeface="Calibri"/>
              <a:ea typeface="Calibri"/>
              <a:cs typeface="Calibri"/>
              <a:sym typeface="Calibri"/>
            </a:endParaRPr>
          </a:p>
          <a:p>
            <a:pPr marL="342900" indent="-247650" defTabSz="685800">
              <a:buSzPts val="1600"/>
              <a:buFont typeface="Calibri"/>
              <a:buChar char="●"/>
            </a:pPr>
            <a:r>
              <a:rPr lang="en-US" dirty="0">
                <a:latin typeface="Calibri"/>
                <a:ea typeface="Calibri"/>
                <a:cs typeface="Calibri"/>
                <a:sym typeface="Calibri"/>
              </a:rPr>
              <a:t>Analyze “Requests for Access” to determine whether new programs can be added to the ACMI</a:t>
            </a:r>
            <a:endParaRPr dirty="0">
              <a:latin typeface="Calibri"/>
              <a:ea typeface="Calibri"/>
              <a:cs typeface="Calibri"/>
              <a:sym typeface="Calibri"/>
            </a:endParaRPr>
          </a:p>
          <a:p>
            <a:pPr marL="342900" indent="-247650" defTabSz="685800">
              <a:buSzPts val="1600"/>
              <a:buFont typeface="Calibri"/>
              <a:buChar char="●"/>
            </a:pPr>
            <a:r>
              <a:rPr lang="en-US" dirty="0">
                <a:latin typeface="Calibri"/>
                <a:ea typeface="Calibri"/>
                <a:cs typeface="Calibri"/>
                <a:sym typeface="Calibri"/>
              </a:rPr>
              <a:t>Liaise with SREB and external partners in other states to stay apprised of updates and convey information</a:t>
            </a:r>
            <a:endParaRPr dirty="0">
              <a:latin typeface="Calibri"/>
              <a:ea typeface="Calibri"/>
              <a:cs typeface="Calibri"/>
              <a:sym typeface="Calibri"/>
            </a:endParaRPr>
          </a:p>
          <a:p>
            <a:pPr marL="342900" indent="-247650" defTabSz="685800">
              <a:buSzPts val="1600"/>
              <a:buFont typeface="Calibri"/>
              <a:buChar char="●"/>
            </a:pPr>
            <a:r>
              <a:rPr lang="en-US" dirty="0">
                <a:latin typeface="Calibri"/>
                <a:ea typeface="Calibri"/>
                <a:cs typeface="Calibri"/>
                <a:sym typeface="Calibri"/>
              </a:rPr>
              <a:t>Assist in-state institutions with process questions and facilitate communication between stakeholders</a:t>
            </a:r>
            <a:endParaRPr dirty="0">
              <a:latin typeface="Calibri"/>
              <a:ea typeface="Calibri"/>
              <a:cs typeface="Calibri"/>
              <a:sym typeface="Calibri"/>
            </a:endParaRPr>
          </a:p>
          <a:p>
            <a:pPr defTabSz="685800"/>
            <a:endParaRPr sz="1200" dirty="0" smtClean="0">
              <a:latin typeface="Calibri"/>
              <a:ea typeface="Calibri"/>
              <a:cs typeface="Calibri"/>
              <a:sym typeface="Calibri"/>
            </a:endParaRPr>
          </a:p>
          <a:p>
            <a:pPr defTabSz="685800"/>
            <a:endParaRPr sz="1350" dirty="0">
              <a:latin typeface="Calibri"/>
              <a:ea typeface="Calibri"/>
              <a:cs typeface="Calibri"/>
              <a:sym typeface="Calibri"/>
            </a:endParaRPr>
          </a:p>
        </p:txBody>
      </p:sp>
    </p:spTree>
    <p:extLst>
      <p:ext uri="{BB962C8B-B14F-4D97-AF65-F5344CB8AC3E}">
        <p14:creationId xmlns:p14="http://schemas.microsoft.com/office/powerpoint/2010/main" val="3285968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Calibri" panose="020F0502020204030204" pitchFamily="34" charset="0"/>
                <a:cs typeface="Calibri" panose="020F0502020204030204" pitchFamily="34" charset="0"/>
              </a:rPr>
              <a:t>Academic Common Market (ACM)</a:t>
            </a:r>
            <a:endParaRPr lang="en-US" sz="3600" dirty="0"/>
          </a:p>
        </p:txBody>
      </p:sp>
      <p:sp>
        <p:nvSpPr>
          <p:cNvPr id="3" name="Text Placeholder 2"/>
          <p:cNvSpPr>
            <a:spLocks noGrp="1"/>
          </p:cNvSpPr>
          <p:nvPr>
            <p:ph type="body" idx="1"/>
          </p:nvPr>
        </p:nvSpPr>
        <p:spPr/>
        <p:txBody>
          <a:bodyPr/>
          <a:lstStyle/>
          <a:p>
            <a:r>
              <a:rPr lang="en-US" sz="2400" dirty="0"/>
              <a:t>Per SREB data from the 2022-2023 academic year, Maryland is an exporter state with </a:t>
            </a:r>
            <a:r>
              <a:rPr lang="en-US" sz="2400" b="1" dirty="0"/>
              <a:t>316 residents exported and only 15 imported</a:t>
            </a:r>
            <a:r>
              <a:rPr lang="en-US" sz="2400" dirty="0"/>
              <a:t>. With the recent removal of duplicative programs, the number of exported students should significantly decrease. There is also an opportunity for participating Maryland institutions to increase imported students via the creation of new academic programs that are in demand.</a:t>
            </a:r>
          </a:p>
          <a:p>
            <a:endParaRPr lang="en-US" dirty="0"/>
          </a:p>
        </p:txBody>
      </p:sp>
    </p:spTree>
    <p:extLst>
      <p:ext uri="{BB962C8B-B14F-4D97-AF65-F5344CB8AC3E}">
        <p14:creationId xmlns:p14="http://schemas.microsoft.com/office/powerpoint/2010/main" val="1079526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80e2fe9f22_0_2"/>
          <p:cNvSpPr txBox="1">
            <a:spLocks noGrp="1"/>
          </p:cNvSpPr>
          <p:nvPr>
            <p:ph type="title"/>
          </p:nvPr>
        </p:nvSpPr>
        <p:spPr>
          <a:xfrm>
            <a:off x="628641" y="-112313"/>
            <a:ext cx="7886700" cy="994275"/>
          </a:xfrm>
          <a:prstGeom prst="rect">
            <a:avLst/>
          </a:prstGeom>
          <a:noFill/>
          <a:ln>
            <a:noFill/>
          </a:ln>
        </p:spPr>
        <p:txBody>
          <a:bodyPr spcFirstLastPara="1" wrap="square" lIns="68569" tIns="34275" rIns="68569" bIns="34275" anchor="ctr" anchorCtr="0">
            <a:normAutofit/>
          </a:bodyPr>
          <a:lstStyle/>
          <a:p>
            <a:pPr algn="ctr">
              <a:buSzPts val="4400"/>
            </a:pPr>
            <a:r>
              <a:rPr lang="en-US" sz="3600" b="1" u="sng" dirty="0"/>
              <a:t>Academic Common Market (ACM)</a:t>
            </a:r>
            <a:endParaRPr sz="3600" b="1" u="sng" dirty="0"/>
          </a:p>
        </p:txBody>
      </p:sp>
      <p:pic>
        <p:nvPicPr>
          <p:cNvPr id="98" name="Google Shape;98;g280e2fe9f22_0_2"/>
          <p:cNvPicPr preferRelativeResize="0"/>
          <p:nvPr/>
        </p:nvPicPr>
        <p:blipFill rotWithShape="1">
          <a:blip r:embed="rId3">
            <a:alphaModFix/>
          </a:blip>
          <a:srcRect/>
          <a:stretch/>
        </p:blipFill>
        <p:spPr>
          <a:xfrm>
            <a:off x="7922419" y="4445556"/>
            <a:ext cx="1071563" cy="550069"/>
          </a:xfrm>
          <a:prstGeom prst="rect">
            <a:avLst/>
          </a:prstGeom>
          <a:noFill/>
          <a:ln>
            <a:noFill/>
          </a:ln>
        </p:spPr>
      </p:pic>
      <p:sp>
        <p:nvSpPr>
          <p:cNvPr id="99" name="Google Shape;99;g280e2fe9f22_0_2"/>
          <p:cNvSpPr txBox="1"/>
          <p:nvPr/>
        </p:nvSpPr>
        <p:spPr>
          <a:xfrm>
            <a:off x="306131" y="704962"/>
            <a:ext cx="8316225" cy="4662785"/>
          </a:xfrm>
          <a:prstGeom prst="rect">
            <a:avLst/>
          </a:prstGeom>
          <a:noFill/>
          <a:ln>
            <a:noFill/>
          </a:ln>
        </p:spPr>
        <p:txBody>
          <a:bodyPr spcFirstLastPara="1" wrap="square" lIns="68569" tIns="34275" rIns="68569" bIns="34275" anchor="t" anchorCtr="0">
            <a:spAutoFit/>
          </a:bodyPr>
          <a:lstStyle/>
          <a:p>
            <a:pPr defTabSz="685800"/>
            <a:r>
              <a:rPr lang="en-US" sz="1200" dirty="0">
                <a:latin typeface="Calibri"/>
                <a:ea typeface="Calibri"/>
                <a:cs typeface="Calibri"/>
                <a:sym typeface="Calibri"/>
              </a:rPr>
              <a:t>Students can submit “Requests for Access” if they are admitted to a program that they think is unique at a participating school. MHEC does a duplication analysis to determine whether the program is unique.</a:t>
            </a:r>
            <a:endParaRPr sz="1200" dirty="0">
              <a:latin typeface="Calibri"/>
              <a:ea typeface="Calibri"/>
              <a:cs typeface="Calibri"/>
              <a:sym typeface="Calibri"/>
            </a:endParaRPr>
          </a:p>
          <a:p>
            <a:pPr defTabSz="685800"/>
            <a:r>
              <a:rPr lang="en-US" sz="1125" dirty="0">
                <a:latin typeface="Calibri"/>
                <a:ea typeface="Calibri"/>
                <a:cs typeface="Calibri"/>
                <a:sym typeface="Calibri"/>
              </a:rPr>
              <a:t> </a:t>
            </a:r>
            <a:endParaRPr sz="1125" dirty="0">
              <a:latin typeface="Calibri"/>
              <a:ea typeface="Calibri"/>
              <a:cs typeface="Calibri"/>
              <a:sym typeface="Calibri"/>
            </a:endParaRPr>
          </a:p>
          <a:p>
            <a:pPr defTabSz="685800"/>
            <a:r>
              <a:rPr lang="en-US" sz="1200" u="sng" dirty="0">
                <a:latin typeface="Calibri"/>
                <a:ea typeface="Calibri"/>
                <a:cs typeface="Calibri"/>
                <a:sym typeface="Calibri"/>
              </a:rPr>
              <a:t>Some recently approved programs include: </a:t>
            </a:r>
            <a:endParaRPr sz="1200" u="sng"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Cancer Biology, B.S. (University of Alabama at Birmingham)</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Product Design, B.S. (University of Kentucky)</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Maritime Supply Chain Management, B.S.B.A. (Old Dominion University)</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Appalachian Studies, B.A./B.S. (Shepherd University)</a:t>
            </a:r>
            <a:endParaRPr sz="1125" dirty="0">
              <a:latin typeface="Calibri"/>
              <a:ea typeface="Calibri"/>
              <a:cs typeface="Calibri"/>
              <a:sym typeface="Calibri"/>
            </a:endParaRPr>
          </a:p>
          <a:p>
            <a:pPr defTabSz="685800"/>
            <a:endParaRPr sz="1125" dirty="0">
              <a:latin typeface="Calibri"/>
              <a:ea typeface="Calibri"/>
              <a:cs typeface="Calibri"/>
              <a:sym typeface="Calibri"/>
            </a:endParaRPr>
          </a:p>
          <a:p>
            <a:pPr defTabSz="685800"/>
            <a:r>
              <a:rPr lang="en-US" sz="1125" u="sng" dirty="0">
                <a:latin typeface="Calibri"/>
                <a:ea typeface="Calibri"/>
                <a:cs typeface="Calibri"/>
                <a:sym typeface="Calibri"/>
              </a:rPr>
              <a:t>P</a:t>
            </a:r>
            <a:r>
              <a:rPr lang="en-US" sz="1200" u="sng" dirty="0">
                <a:latin typeface="Calibri"/>
                <a:ea typeface="Calibri"/>
                <a:cs typeface="Calibri"/>
                <a:sym typeface="Calibri"/>
              </a:rPr>
              <a:t>opular ACM undergraduate majors that students leave Maryland for</a:t>
            </a:r>
            <a:r>
              <a:rPr lang="en-US" sz="1200" dirty="0">
                <a:latin typeface="Calibri"/>
                <a:ea typeface="Calibri"/>
                <a:cs typeface="Calibri"/>
                <a:sym typeface="Calibri"/>
              </a:rPr>
              <a:t> (excluding recently removed programs):</a:t>
            </a:r>
            <a:endParaRPr sz="1200"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Intelligence and Security Studies</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Risk Management and Insurance</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Political Communication</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Mining Engineering</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Therapeutic Recreation</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Equine Science and Management</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American Sign Language and Interpreting</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Cardiovascular Technology</a:t>
            </a:r>
            <a:endParaRPr sz="1125" dirty="0">
              <a:latin typeface="Calibri"/>
              <a:ea typeface="Calibri"/>
              <a:cs typeface="Calibri"/>
              <a:sym typeface="Calibri"/>
            </a:endParaRPr>
          </a:p>
          <a:p>
            <a:pPr marL="342900" defTabSz="685800"/>
            <a:endParaRPr sz="1125" dirty="0">
              <a:latin typeface="Calibri"/>
              <a:ea typeface="Calibri"/>
              <a:cs typeface="Calibri"/>
              <a:sym typeface="Calibri"/>
            </a:endParaRPr>
          </a:p>
          <a:p>
            <a:pPr defTabSz="685800"/>
            <a:r>
              <a:rPr lang="en-US" sz="1200" u="sng" dirty="0">
                <a:latin typeface="Calibri"/>
                <a:ea typeface="Calibri"/>
                <a:cs typeface="Calibri"/>
                <a:sym typeface="Calibri"/>
              </a:rPr>
              <a:t>Popular ACM institutions:</a:t>
            </a:r>
            <a:endParaRPr sz="1200" u="sng"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University of South Carolina; Coastal Carolina University (SC)</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Norfolk State University; Old Dominion University (VA)</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Louisiana State University (LA)</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Middle Tennessee State University (TN)</a:t>
            </a:r>
            <a:endParaRPr sz="1125" dirty="0">
              <a:latin typeface="Calibri"/>
              <a:ea typeface="Calibri"/>
              <a:cs typeface="Calibri"/>
              <a:sym typeface="Calibri"/>
            </a:endParaRPr>
          </a:p>
          <a:p>
            <a:pPr marL="342900" indent="-242888" defTabSz="685800">
              <a:buSzPts val="1500"/>
              <a:buFont typeface="Calibri"/>
              <a:buChar char="●"/>
            </a:pPr>
            <a:r>
              <a:rPr lang="en-US" sz="1125" dirty="0">
                <a:latin typeface="Calibri"/>
                <a:ea typeface="Calibri"/>
                <a:cs typeface="Calibri"/>
                <a:sym typeface="Calibri"/>
              </a:rPr>
              <a:t>Shepherd University (WV)</a:t>
            </a:r>
            <a:endParaRPr sz="1125" dirty="0">
              <a:latin typeface="Calibri"/>
              <a:ea typeface="Calibri"/>
              <a:cs typeface="Calibri"/>
              <a:sym typeface="Calibri"/>
            </a:endParaRPr>
          </a:p>
          <a:p>
            <a:pPr defTabSz="685800"/>
            <a:endParaRPr sz="1350" dirty="0">
              <a:latin typeface="Calibri"/>
              <a:ea typeface="Calibri"/>
              <a:cs typeface="Calibri"/>
              <a:sym typeface="Calibri"/>
            </a:endParaRPr>
          </a:p>
        </p:txBody>
      </p:sp>
    </p:spTree>
    <p:extLst>
      <p:ext uri="{BB962C8B-B14F-4D97-AF65-F5344CB8AC3E}">
        <p14:creationId xmlns:p14="http://schemas.microsoft.com/office/powerpoint/2010/main" val="4255217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391950c4cd_0_0"/>
          <p:cNvSpPr txBox="1">
            <a:spLocks noGrp="1"/>
          </p:cNvSpPr>
          <p:nvPr>
            <p:ph type="title"/>
          </p:nvPr>
        </p:nvSpPr>
        <p:spPr>
          <a:xfrm>
            <a:off x="629841" y="273844"/>
            <a:ext cx="7886700" cy="994275"/>
          </a:xfrm>
          <a:prstGeom prst="rect">
            <a:avLst/>
          </a:prstGeom>
        </p:spPr>
        <p:txBody>
          <a:bodyPr spcFirstLastPara="1" vert="horz" wrap="square" lIns="68569" tIns="34275" rIns="68569" bIns="34275" rtlCol="0" anchor="ctr" anchorCtr="0">
            <a:normAutofit/>
          </a:bodyPr>
          <a:lstStyle/>
          <a:p>
            <a:pPr algn="ctr">
              <a:spcBef>
                <a:spcPts val="0"/>
              </a:spcBef>
            </a:pPr>
            <a:r>
              <a:rPr lang="en-US" sz="3600" b="1" u="sng" dirty="0" smtClean="0">
                <a:latin typeface="Calibri" panose="020F0502020204030204" pitchFamily="34" charset="0"/>
                <a:cs typeface="Calibri" panose="020F0502020204030204" pitchFamily="34" charset="0"/>
              </a:rPr>
              <a:t>Articulation Agreements</a:t>
            </a:r>
            <a:endParaRPr sz="3600" b="1" u="sng"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7922419" y="4445556"/>
            <a:ext cx="1071563" cy="550069"/>
          </a:xfrm>
          <a:prstGeom prst="rect">
            <a:avLst/>
          </a:prstGeom>
        </p:spPr>
      </p:pic>
      <p:sp>
        <p:nvSpPr>
          <p:cNvPr id="7" name="TextBox 6"/>
          <p:cNvSpPr txBox="1"/>
          <p:nvPr/>
        </p:nvSpPr>
        <p:spPr>
          <a:xfrm>
            <a:off x="764177" y="1188720"/>
            <a:ext cx="6453051" cy="300082"/>
          </a:xfrm>
          <a:prstGeom prst="rect">
            <a:avLst/>
          </a:prstGeom>
          <a:noFill/>
        </p:spPr>
        <p:txBody>
          <a:bodyPr wrap="square" rtlCol="0">
            <a:spAutoFit/>
          </a:bodyPr>
          <a:lstStyle/>
          <a:p>
            <a:pPr defTabSz="685800">
              <a:buClrTx/>
            </a:pPr>
            <a:r>
              <a:rPr lang="en-US" sz="1350" kern="1200" dirty="0">
                <a:solidFill>
                  <a:prstClr val="black"/>
                </a:solidFill>
                <a:latin typeface="Calibri" panose="020F0502020204030204"/>
                <a:ea typeface="+mn-ea"/>
                <a:cs typeface="+mn-cs"/>
              </a:rPr>
              <a:t>Which proposals should include articulation agreements?</a:t>
            </a:r>
          </a:p>
        </p:txBody>
      </p:sp>
      <p:pic>
        <p:nvPicPr>
          <p:cNvPr id="3" name="Picture 2"/>
          <p:cNvPicPr>
            <a:picLocks noChangeAspect="1"/>
          </p:cNvPicPr>
          <p:nvPr/>
        </p:nvPicPr>
        <p:blipFill>
          <a:blip r:embed="rId4"/>
          <a:stretch>
            <a:fillRect/>
          </a:stretch>
        </p:blipFill>
        <p:spPr>
          <a:xfrm>
            <a:off x="160828" y="1465720"/>
            <a:ext cx="4765223" cy="3529905"/>
          </a:xfrm>
          <a:prstGeom prst="rect">
            <a:avLst/>
          </a:prstGeom>
        </p:spPr>
      </p:pic>
      <p:sp>
        <p:nvSpPr>
          <p:cNvPr id="4" name="TextBox 3"/>
          <p:cNvSpPr txBox="1"/>
          <p:nvPr/>
        </p:nvSpPr>
        <p:spPr>
          <a:xfrm>
            <a:off x="4926051" y="1563959"/>
            <a:ext cx="3378820" cy="1962076"/>
          </a:xfrm>
          <a:prstGeom prst="rect">
            <a:avLst/>
          </a:prstGeom>
          <a:noFill/>
        </p:spPr>
        <p:txBody>
          <a:bodyPr wrap="square" rtlCol="0">
            <a:spAutoFit/>
          </a:bodyPr>
          <a:lstStyle/>
          <a:p>
            <a:pPr marL="214313" indent="-214313" defTabSz="685800">
              <a:buClrTx/>
              <a:buFont typeface="Arial" panose="020B0604020202020204" pitchFamily="34" charset="0"/>
              <a:buChar char="•"/>
            </a:pPr>
            <a:r>
              <a:rPr lang="en-US" sz="1350" kern="1200" dirty="0">
                <a:solidFill>
                  <a:prstClr val="black"/>
                </a:solidFill>
                <a:latin typeface="Calibri" panose="020F0502020204030204"/>
                <a:ea typeface="+mn-ea"/>
                <a:cs typeface="+mn-cs"/>
              </a:rPr>
              <a:t>New Bachelor’s</a:t>
            </a:r>
          </a:p>
          <a:p>
            <a:pPr marL="214313" indent="-214313" defTabSz="685800">
              <a:buClrTx/>
              <a:buFont typeface="Arial" panose="020B0604020202020204" pitchFamily="34" charset="0"/>
              <a:buChar char="•"/>
            </a:pPr>
            <a:r>
              <a:rPr lang="en-US" sz="1350" kern="1200" dirty="0">
                <a:solidFill>
                  <a:prstClr val="black"/>
                </a:solidFill>
                <a:latin typeface="Calibri" panose="020F0502020204030204"/>
                <a:ea typeface="+mn-ea"/>
                <a:cs typeface="+mn-cs"/>
              </a:rPr>
              <a:t>New </a:t>
            </a:r>
            <a:r>
              <a:rPr lang="en-US" sz="1350" kern="1200" dirty="0" err="1">
                <a:solidFill>
                  <a:prstClr val="black"/>
                </a:solidFill>
                <a:latin typeface="Calibri" panose="020F0502020204030204"/>
                <a:ea typeface="+mn-ea"/>
                <a:cs typeface="+mn-cs"/>
              </a:rPr>
              <a:t>AoCs</a:t>
            </a:r>
            <a:endParaRPr lang="en-US" sz="1350" kern="1200" dirty="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r>
              <a:rPr lang="en-US" sz="1350" kern="1200" dirty="0">
                <a:solidFill>
                  <a:prstClr val="black"/>
                </a:solidFill>
                <a:latin typeface="Calibri" panose="020F0502020204030204"/>
                <a:ea typeface="+mn-ea"/>
                <a:cs typeface="+mn-cs"/>
              </a:rPr>
              <a:t>Sub- Mod to Existing Bachelor’s</a:t>
            </a:r>
          </a:p>
          <a:p>
            <a:pPr marL="214313" indent="-214313" defTabSz="685800">
              <a:buClrTx/>
              <a:buFont typeface="Arial" panose="020B0604020202020204" pitchFamily="34" charset="0"/>
              <a:buChar char="•"/>
            </a:pPr>
            <a:r>
              <a:rPr lang="en-US" sz="1350" kern="1200" dirty="0">
                <a:solidFill>
                  <a:prstClr val="black"/>
                </a:solidFill>
                <a:latin typeface="Calibri" panose="020F0502020204030204"/>
                <a:ea typeface="+mn-ea"/>
                <a:cs typeface="+mn-cs"/>
              </a:rPr>
              <a:t>Sub-Mod to Existing Associate’s</a:t>
            </a:r>
          </a:p>
          <a:p>
            <a:pPr marL="214313" indent="-214313" defTabSz="685800">
              <a:buClrTx/>
              <a:buFont typeface="Arial" panose="020B0604020202020204" pitchFamily="34" charset="0"/>
              <a:buChar char="•"/>
            </a:pPr>
            <a:r>
              <a:rPr lang="en-US" sz="1350" kern="1200" dirty="0">
                <a:solidFill>
                  <a:prstClr val="black"/>
                </a:solidFill>
                <a:latin typeface="Calibri" panose="020F0502020204030204"/>
                <a:ea typeface="+mn-ea"/>
                <a:cs typeface="+mn-cs"/>
              </a:rPr>
              <a:t>Sub- Mod to </a:t>
            </a:r>
            <a:r>
              <a:rPr lang="en-US" sz="1350" kern="1200" dirty="0" err="1">
                <a:solidFill>
                  <a:prstClr val="black"/>
                </a:solidFill>
                <a:latin typeface="Calibri" panose="020F0502020204030204"/>
                <a:ea typeface="+mn-ea"/>
                <a:cs typeface="+mn-cs"/>
              </a:rPr>
              <a:t>AoCs</a:t>
            </a:r>
            <a:endParaRPr lang="en-US" sz="1350" kern="1200" dirty="0">
              <a:solidFill>
                <a:prstClr val="black"/>
              </a:solidFill>
              <a:latin typeface="Calibri" panose="020F0502020204030204"/>
              <a:ea typeface="+mn-ea"/>
              <a:cs typeface="+mn-cs"/>
            </a:endParaRPr>
          </a:p>
          <a:p>
            <a:pPr defTabSz="685800">
              <a:buClrTx/>
            </a:pPr>
            <a:endParaRPr lang="en-US" sz="1350" kern="1200" dirty="0">
              <a:solidFill>
                <a:prstClr val="black"/>
              </a:solidFill>
              <a:latin typeface="Calibri" panose="020F0502020204030204"/>
              <a:ea typeface="+mn-ea"/>
              <a:cs typeface="+mn-cs"/>
            </a:endParaRPr>
          </a:p>
          <a:p>
            <a:pPr defTabSz="685800">
              <a:buClrTx/>
            </a:pPr>
            <a:r>
              <a:rPr lang="en-US" sz="1350" kern="1200" dirty="0">
                <a:solidFill>
                  <a:prstClr val="black"/>
                </a:solidFill>
                <a:latin typeface="Calibri" panose="020F0502020204030204"/>
                <a:ea typeface="+mn-ea"/>
                <a:cs typeface="+mn-cs"/>
              </a:rPr>
              <a:t>PUBLIC INSTITUTIONS ONLY</a:t>
            </a:r>
          </a:p>
          <a:p>
            <a:pPr defTabSz="685800">
              <a:buClrTx/>
            </a:pPr>
            <a:endParaRPr lang="en-US" sz="1350" kern="1200" dirty="0">
              <a:solidFill>
                <a:prstClr val="black"/>
              </a:solidFill>
              <a:latin typeface="Calibri" panose="020F0502020204030204"/>
              <a:ea typeface="+mn-ea"/>
              <a:cs typeface="+mn-cs"/>
            </a:endParaRPr>
          </a:p>
          <a:p>
            <a:pPr defTabSz="685800">
              <a:buClrTx/>
            </a:pPr>
            <a:r>
              <a:rPr lang="en-US" sz="1350" kern="1200" dirty="0">
                <a:solidFill>
                  <a:prstClr val="black"/>
                </a:solidFill>
                <a:latin typeface="Calibri" panose="020F0502020204030204"/>
                <a:ea typeface="+mn-ea"/>
                <a:cs typeface="+mn-cs"/>
                <a:hlinkClick r:id="rId5"/>
              </a:rPr>
              <a:t>Articulation Agreement- COMAR Regulation</a:t>
            </a: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955566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28" y="217573"/>
            <a:ext cx="8672714" cy="994172"/>
          </a:xfrm>
        </p:spPr>
        <p:txBody>
          <a:bodyPr>
            <a:noAutofit/>
          </a:bodyPr>
          <a:lstStyle/>
          <a:p>
            <a:pPr algn="ctr">
              <a:lnSpc>
                <a:spcPct val="100000"/>
              </a:lnSpc>
            </a:pPr>
            <a:r>
              <a:rPr lang="en-US" sz="3600" b="1" u="sng" dirty="0" smtClean="0">
                <a:latin typeface="Calibri" panose="020F0502020204030204" pitchFamily="34" charset="0"/>
                <a:cs typeface="Calibri" panose="020F0502020204030204" pitchFamily="34" charset="0"/>
              </a:rPr>
              <a:t>Articulation Agreements: </a:t>
            </a:r>
            <a:br>
              <a:rPr lang="en-US" sz="3600" b="1" u="sng" dirty="0" smtClean="0">
                <a:latin typeface="Calibri" panose="020F0502020204030204" pitchFamily="34" charset="0"/>
                <a:cs typeface="Calibri" panose="020F0502020204030204" pitchFamily="34" charset="0"/>
              </a:rPr>
            </a:br>
            <a:r>
              <a:rPr lang="en-US" sz="3600" b="1" u="sng" dirty="0" smtClean="0">
                <a:latin typeface="Calibri" panose="020F0502020204030204" pitchFamily="34" charset="0"/>
                <a:cs typeface="Calibri" panose="020F0502020204030204" pitchFamily="34" charset="0"/>
              </a:rPr>
              <a:t>Process </a:t>
            </a:r>
            <a:r>
              <a:rPr lang="en-US" sz="3600" b="1" u="sng" dirty="0">
                <a:latin typeface="Calibri" panose="020F0502020204030204" pitchFamily="34" charset="0"/>
                <a:cs typeface="Calibri" panose="020F0502020204030204" pitchFamily="34" charset="0"/>
              </a:rPr>
              <a:t>Notes</a:t>
            </a:r>
          </a:p>
        </p:txBody>
      </p:sp>
      <p:sp>
        <p:nvSpPr>
          <p:cNvPr id="4" name="TextBox 3"/>
          <p:cNvSpPr txBox="1"/>
          <p:nvPr/>
        </p:nvSpPr>
        <p:spPr>
          <a:xfrm>
            <a:off x="326036" y="1357848"/>
            <a:ext cx="8536898"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Articulation Agreement (AA) received by </a:t>
            </a:r>
            <a:r>
              <a:rPr lang="en-US" sz="1600" dirty="0" smtClean="0">
                <a:latin typeface="+mn-lt"/>
              </a:rPr>
              <a:t>MHEC</a:t>
            </a:r>
          </a:p>
          <a:p>
            <a:endParaRPr lang="en-US" sz="1600" dirty="0">
              <a:latin typeface="+mn-lt"/>
            </a:endParaRPr>
          </a:p>
          <a:p>
            <a:pPr marL="285750" indent="-285750">
              <a:buFont typeface="Arial" panose="020B0604020202020204" pitchFamily="34" charset="0"/>
              <a:buChar char="•"/>
            </a:pPr>
            <a:r>
              <a:rPr lang="en-US" sz="1600" dirty="0">
                <a:latin typeface="+mn-lt"/>
              </a:rPr>
              <a:t>Institution must submit appropriate proposal cover letter and non-substantial modification </a:t>
            </a:r>
            <a:r>
              <a:rPr lang="en-US" sz="1600" dirty="0">
                <a:latin typeface="+mn-lt"/>
                <a:hlinkClick r:id="rId2"/>
              </a:rPr>
              <a:t>cover sheet </a:t>
            </a:r>
            <a:r>
              <a:rPr lang="en-US" sz="1600" dirty="0">
                <a:latin typeface="+mn-lt"/>
              </a:rPr>
              <a:t> (for those non-specific to proposals</a:t>
            </a:r>
            <a:r>
              <a:rPr lang="en-US" sz="1600" dirty="0" smtClean="0">
                <a:latin typeface="+mn-lt"/>
              </a:rPr>
              <a:t>)</a:t>
            </a:r>
          </a:p>
          <a:p>
            <a:endParaRPr lang="en-US" sz="1600" dirty="0">
              <a:latin typeface="+mn-lt"/>
            </a:endParaRPr>
          </a:p>
          <a:p>
            <a:pPr marL="285750" indent="-285750">
              <a:buFont typeface="Arial" panose="020B0604020202020204" pitchFamily="34" charset="0"/>
              <a:buChar char="•"/>
            </a:pPr>
            <a:r>
              <a:rPr lang="en-US" sz="1600" dirty="0">
                <a:latin typeface="+mn-lt"/>
              </a:rPr>
              <a:t>AA attached to Proposals should have information in Section H and are often attached as an </a:t>
            </a:r>
            <a:r>
              <a:rPr lang="en-US" sz="1600" dirty="0" smtClean="0">
                <a:latin typeface="+mn-lt"/>
              </a:rPr>
              <a:t>Appendix</a:t>
            </a:r>
          </a:p>
          <a:p>
            <a:endParaRPr lang="en-US" sz="1600" dirty="0">
              <a:latin typeface="+mn-lt"/>
            </a:endParaRPr>
          </a:p>
          <a:p>
            <a:pPr marL="285750" indent="-285750">
              <a:buFont typeface="Arial" panose="020B0604020202020204" pitchFamily="34" charset="0"/>
              <a:buChar char="•"/>
            </a:pPr>
            <a:r>
              <a:rPr lang="en-US" sz="1600" dirty="0">
                <a:latin typeface="+mn-lt"/>
              </a:rPr>
              <a:t>Brittany will review the Articulation Agreement for </a:t>
            </a:r>
            <a:r>
              <a:rPr lang="en-US" sz="1600" dirty="0" smtClean="0">
                <a:latin typeface="+mn-lt"/>
              </a:rPr>
              <a:t>completeness</a:t>
            </a:r>
          </a:p>
          <a:p>
            <a:endParaRPr lang="en-US" sz="1600" dirty="0">
              <a:latin typeface="+mn-lt"/>
            </a:endParaRPr>
          </a:p>
          <a:p>
            <a:pPr marL="285750" indent="-285750">
              <a:buFont typeface="Arial" panose="020B0604020202020204" pitchFamily="34" charset="0"/>
              <a:buChar char="•"/>
            </a:pPr>
            <a:r>
              <a:rPr lang="en-US" sz="1600" dirty="0">
                <a:latin typeface="+mn-lt"/>
              </a:rPr>
              <a:t>Use the checklist as a guide </a:t>
            </a:r>
            <a:endParaRPr lang="en-US" sz="1600" dirty="0" smtClean="0">
              <a:latin typeface="+mn-lt"/>
            </a:endParaRPr>
          </a:p>
          <a:p>
            <a:endParaRPr lang="en-US" sz="1600" dirty="0">
              <a:latin typeface="+mn-lt"/>
            </a:endParaRPr>
          </a:p>
          <a:p>
            <a:pPr marL="285750" indent="-285750">
              <a:buFont typeface="Arial" panose="020B0604020202020204" pitchFamily="34" charset="0"/>
              <a:buChar char="•"/>
            </a:pPr>
            <a:r>
              <a:rPr lang="en-US" sz="1600" dirty="0">
                <a:latin typeface="+mn-lt"/>
              </a:rPr>
              <a:t>Review within 10-day period and determine if insufficient or clarification is needed </a:t>
            </a:r>
            <a:endParaRPr lang="en-US" sz="1600" dirty="0" smtClean="0">
              <a:latin typeface="+mn-lt"/>
            </a:endParaRPr>
          </a:p>
          <a:p>
            <a:endParaRPr lang="en-US" sz="1600" dirty="0">
              <a:latin typeface="+mn-lt"/>
            </a:endParaRPr>
          </a:p>
          <a:p>
            <a:pPr marL="285750" indent="-285750">
              <a:buFont typeface="Arial" panose="020B0604020202020204" pitchFamily="34" charset="0"/>
              <a:buChar char="•"/>
            </a:pPr>
            <a:r>
              <a:rPr lang="en-US" sz="1600" dirty="0">
                <a:latin typeface="+mn-lt"/>
              </a:rPr>
              <a:t>Full signed copy of the AA is due within 30 after the decision letter is sent for the program</a:t>
            </a:r>
          </a:p>
        </p:txBody>
      </p:sp>
    </p:spTree>
    <p:extLst>
      <p:ext uri="{BB962C8B-B14F-4D97-AF65-F5344CB8AC3E}">
        <p14:creationId xmlns:p14="http://schemas.microsoft.com/office/powerpoint/2010/main" val="205962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273844"/>
            <a:ext cx="8204065" cy="994200"/>
          </a:xfrm>
        </p:spPr>
        <p:txBody>
          <a:bodyPr>
            <a:noAutofit/>
          </a:bodyPr>
          <a:lstStyle/>
          <a:p>
            <a:pPr algn="ctr"/>
            <a:r>
              <a:rPr lang="en-US" sz="3600" b="1" u="sng" dirty="0"/>
              <a:t>Program </a:t>
            </a:r>
            <a:r>
              <a:rPr lang="en-US" sz="3600" b="1" u="sng" dirty="0" smtClean="0"/>
              <a:t>Review: </a:t>
            </a:r>
            <a:r>
              <a:rPr lang="en-US" sz="3600" b="1" u="sng" dirty="0"/>
              <a:t>Updates</a:t>
            </a:r>
            <a:endParaRPr lang="en-US" sz="3600" u="sng" dirty="0"/>
          </a:p>
        </p:txBody>
      </p:sp>
      <p:sp>
        <p:nvSpPr>
          <p:cNvPr id="3" name="Text Placeholder 2"/>
          <p:cNvSpPr>
            <a:spLocks noGrp="1"/>
          </p:cNvSpPr>
          <p:nvPr>
            <p:ph type="body" idx="1"/>
          </p:nvPr>
        </p:nvSpPr>
        <p:spPr/>
        <p:txBody>
          <a:bodyPr>
            <a:normAutofit fontScale="92500"/>
          </a:bodyPr>
          <a:lstStyle/>
          <a:p>
            <a:pPr marL="285750" indent="-285750">
              <a:buFont typeface="Arial" panose="020B0604020202020204" pitchFamily="34" charset="0"/>
              <a:buChar char="•"/>
            </a:pPr>
            <a:r>
              <a:rPr lang="en-US" dirty="0"/>
              <a:t>Modality</a:t>
            </a:r>
          </a:p>
          <a:p>
            <a:pPr marL="742950" lvl="1" indent="-285750">
              <a:spcBef>
                <a:spcPts val="800"/>
              </a:spcBef>
              <a:buFont typeface="Arial" panose="020B0604020202020204" pitchFamily="34" charset="0"/>
              <a:buChar char="•"/>
            </a:pPr>
            <a:r>
              <a:rPr lang="en-US" dirty="0"/>
              <a:t>Fully online – If a student signs up for a fully-online class they will </a:t>
            </a:r>
            <a:r>
              <a:rPr lang="en-US" u="sng" dirty="0"/>
              <a:t>never</a:t>
            </a:r>
            <a:r>
              <a:rPr lang="en-US" dirty="0"/>
              <a:t> be expected to come to campus for anything other than orientation, testing etc</a:t>
            </a:r>
            <a:r>
              <a:rPr lang="en-US" dirty="0" smtClean="0"/>
              <a:t>.</a:t>
            </a:r>
          </a:p>
          <a:p>
            <a:pPr marL="457200" lvl="1" indent="0">
              <a:buNone/>
            </a:pPr>
            <a:endParaRPr lang="en-US" dirty="0"/>
          </a:p>
          <a:p>
            <a:pPr marL="742950" lvl="1" indent="-285750">
              <a:buFont typeface="Arial" panose="020B0604020202020204" pitchFamily="34" charset="0"/>
              <a:buChar char="•"/>
            </a:pPr>
            <a:r>
              <a:rPr lang="en-US" dirty="0"/>
              <a:t>On-campus - we do not have a specific percentage of online courses that takes it over to an online program requiring </a:t>
            </a:r>
            <a:r>
              <a:rPr lang="en-US" dirty="0" smtClean="0"/>
              <a:t>approval </a:t>
            </a:r>
            <a:endParaRPr lang="en-US" dirty="0"/>
          </a:p>
          <a:p>
            <a:pPr marL="1200150" lvl="2" indent="-285750">
              <a:buFont typeface="Arial" panose="020B0604020202020204" pitchFamily="34" charset="0"/>
              <a:buChar char="•"/>
            </a:pPr>
            <a:r>
              <a:rPr lang="en-US" dirty="0"/>
              <a:t>The program though cannot be made 100% online and students should have a good balance of face-to-face and on-campus courses as they signed up for an on-campus program</a:t>
            </a:r>
            <a:r>
              <a:rPr lang="en-US" dirty="0" smtClean="0"/>
              <a:t>.</a:t>
            </a:r>
          </a:p>
          <a:p>
            <a:pPr marL="914400" lvl="2" indent="0">
              <a:buNone/>
            </a:pPr>
            <a:endParaRPr lang="en-US" dirty="0"/>
          </a:p>
          <a:p>
            <a:pPr marL="742950" lvl="1" indent="-285750">
              <a:buFont typeface="Arial" panose="020B0604020202020204" pitchFamily="34" charset="0"/>
              <a:buChar char="•"/>
            </a:pPr>
            <a:r>
              <a:rPr lang="en-US" dirty="0"/>
              <a:t>Dual or “Both” – Students have the option to complete the program fully online </a:t>
            </a:r>
            <a:r>
              <a:rPr lang="en-US" b="1" dirty="0"/>
              <a:t>OR</a:t>
            </a:r>
            <a:r>
              <a:rPr lang="en-US" dirty="0"/>
              <a:t> on-campus</a:t>
            </a:r>
          </a:p>
          <a:p>
            <a:pPr marL="139700" indent="0">
              <a:buNone/>
            </a:pPr>
            <a:endParaRPr lang="en-US" dirty="0"/>
          </a:p>
          <a:p>
            <a:pPr marL="596900" lvl="1" indent="0">
              <a:buNone/>
            </a:pPr>
            <a:endParaRPr lang="en-US" dirty="0"/>
          </a:p>
        </p:txBody>
      </p:sp>
    </p:spTree>
    <p:extLst>
      <p:ext uri="{BB962C8B-B14F-4D97-AF65-F5344CB8AC3E}">
        <p14:creationId xmlns:p14="http://schemas.microsoft.com/office/powerpoint/2010/main" val="3226493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u="sng" dirty="0">
                <a:latin typeface="Calibri" panose="020F0502020204030204" pitchFamily="34" charset="0"/>
                <a:cs typeface="Calibri" panose="020F0502020204030204" pitchFamily="34" charset="0"/>
              </a:rPr>
              <a:t>What should be within the AA?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33778" y="897029"/>
            <a:ext cx="7886700" cy="4154656"/>
          </a:xfrm>
        </p:spPr>
        <p:txBody>
          <a:bodyPr>
            <a:noAutofit/>
          </a:bodyPr>
          <a:lstStyle/>
          <a:p>
            <a:pPr marL="285750" indent="-285750"/>
            <a:r>
              <a:rPr lang="en-US" sz="1250" dirty="0"/>
              <a:t>Statement regarding the articulation agreement between sending institution and receiving institution.</a:t>
            </a:r>
          </a:p>
          <a:p>
            <a:pPr marL="285750" indent="-285750"/>
            <a:r>
              <a:rPr lang="en-US" sz="1250" dirty="0"/>
              <a:t>What student qualifies for eligibility of agreement?</a:t>
            </a:r>
          </a:p>
          <a:p>
            <a:pPr marL="285750" indent="-285750"/>
            <a:r>
              <a:rPr lang="en-US" sz="1250" dirty="0"/>
              <a:t>Program Transfer Agreement Information</a:t>
            </a:r>
          </a:p>
          <a:p>
            <a:pPr marL="285750" indent="-285750"/>
            <a:r>
              <a:rPr lang="en-US" sz="1250" dirty="0"/>
              <a:t>Clear indication of the credits the Receiving Institution will accept towards completion of the program</a:t>
            </a:r>
          </a:p>
          <a:p>
            <a:pPr marL="285750" indent="-285750"/>
            <a:r>
              <a:rPr lang="en-US" sz="1250" dirty="0"/>
              <a:t>Sending Institution courses alongside the Receiving Institution course and the credits transferred (chart included)</a:t>
            </a:r>
          </a:p>
          <a:p>
            <a:pPr marL="285750" indent="-285750"/>
            <a:r>
              <a:rPr lang="en-US" sz="1250" dirty="0"/>
              <a:t>Credit totals accurate?</a:t>
            </a:r>
          </a:p>
          <a:p>
            <a:pPr marL="285750" indent="-285750"/>
            <a:r>
              <a:rPr lang="en-US" sz="1250" dirty="0"/>
              <a:t>Course Sequence Suggestion included?</a:t>
            </a:r>
          </a:p>
          <a:p>
            <a:pPr marL="285750" indent="-285750"/>
            <a:r>
              <a:rPr lang="en-US" sz="1250" dirty="0"/>
              <a:t>Transfer Coordinator listed for Sending and Receiving Institutions?</a:t>
            </a:r>
          </a:p>
          <a:p>
            <a:pPr marL="285750" indent="-285750"/>
            <a:r>
              <a:rPr lang="en-US" sz="1250" dirty="0"/>
              <a:t>Expiration Date of Agreement provided?</a:t>
            </a:r>
          </a:p>
          <a:p>
            <a:pPr marL="285750" indent="-285750"/>
            <a:r>
              <a:rPr lang="en-US" sz="1250" dirty="0"/>
              <a:t>When will both institutions meet to review the terms of the agreement? </a:t>
            </a:r>
          </a:p>
          <a:p>
            <a:pPr marL="285750" indent="-285750"/>
            <a:r>
              <a:rPr lang="en-US" sz="1250" dirty="0"/>
              <a:t>Date provided with signatures from both institutions?</a:t>
            </a:r>
          </a:p>
          <a:p>
            <a:pPr marL="285750" indent="-285750"/>
            <a:r>
              <a:rPr lang="en-US" sz="1250" dirty="0"/>
              <a:t>Minimum grade requirement accepted for transfer?</a:t>
            </a:r>
          </a:p>
          <a:p>
            <a:pPr marL="285750" indent="-285750"/>
            <a:r>
              <a:rPr lang="en-US" sz="1250" dirty="0"/>
              <a:t>Any additional degree requirements that must be completed at the sending institution? Special Requirements?</a:t>
            </a:r>
          </a:p>
          <a:p>
            <a:pPr marL="285750" indent="-285750"/>
            <a:r>
              <a:rPr lang="en-US" sz="1250" dirty="0"/>
              <a:t>Receiving institution accepting prior learning credits from sending institution?</a:t>
            </a:r>
          </a:p>
          <a:p>
            <a:pPr marL="285750" indent="-285750"/>
            <a:r>
              <a:rPr lang="en-US" sz="1250" dirty="0"/>
              <a:t>AA signed?</a:t>
            </a:r>
            <a:r>
              <a:rPr lang="en-US" sz="1600" dirty="0"/>
              <a:t/>
            </a:r>
            <a:br>
              <a:rPr lang="en-US" sz="1600" dirty="0"/>
            </a:br>
            <a:endParaRPr lang="en-US" sz="1600" dirty="0"/>
          </a:p>
          <a:p>
            <a:endParaRPr lang="en-US" sz="1600" dirty="0"/>
          </a:p>
        </p:txBody>
      </p:sp>
    </p:spTree>
    <p:extLst>
      <p:ext uri="{BB962C8B-B14F-4D97-AF65-F5344CB8AC3E}">
        <p14:creationId xmlns:p14="http://schemas.microsoft.com/office/powerpoint/2010/main" val="2580022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391950c4cd_0_0"/>
          <p:cNvSpPr txBox="1">
            <a:spLocks noGrp="1"/>
          </p:cNvSpPr>
          <p:nvPr>
            <p:ph type="title"/>
          </p:nvPr>
        </p:nvSpPr>
        <p:spPr>
          <a:xfrm>
            <a:off x="629841" y="273844"/>
            <a:ext cx="7886700" cy="994275"/>
          </a:xfrm>
          <a:prstGeom prst="rect">
            <a:avLst/>
          </a:prstGeom>
        </p:spPr>
        <p:txBody>
          <a:bodyPr spcFirstLastPara="1" vert="horz" wrap="square" lIns="68569" tIns="34275" rIns="68569" bIns="34275" rtlCol="0" anchor="ctr" anchorCtr="0">
            <a:normAutofit/>
          </a:bodyPr>
          <a:lstStyle/>
          <a:p>
            <a:pPr algn="ctr">
              <a:spcBef>
                <a:spcPts val="0"/>
              </a:spcBef>
            </a:pPr>
            <a:r>
              <a:rPr lang="en-US" sz="3600" b="1" u="sng" dirty="0" smtClean="0">
                <a:latin typeface="Calibri" panose="020F0502020204030204" pitchFamily="34" charset="0"/>
                <a:cs typeface="Calibri" panose="020F0502020204030204" pitchFamily="34" charset="0"/>
              </a:rPr>
              <a:t>Biannual Reporting – Program Review</a:t>
            </a:r>
            <a:endParaRPr sz="3600" b="1" u="sng"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7922419" y="4445556"/>
            <a:ext cx="1071563" cy="5500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40193464"/>
              </p:ext>
            </p:extLst>
          </p:nvPr>
        </p:nvGraphicFramePr>
        <p:xfrm>
          <a:off x="1174652" y="1160587"/>
          <a:ext cx="6747768" cy="3474716"/>
        </p:xfrm>
        <a:graphic>
          <a:graphicData uri="http://schemas.openxmlformats.org/drawingml/2006/table">
            <a:tbl>
              <a:tblPr/>
              <a:tblGrid>
                <a:gridCol w="1648986">
                  <a:extLst>
                    <a:ext uri="{9D8B030D-6E8A-4147-A177-3AD203B41FA5}">
                      <a16:colId xmlns:a16="http://schemas.microsoft.com/office/drawing/2014/main" val="1408150941"/>
                    </a:ext>
                  </a:extLst>
                </a:gridCol>
                <a:gridCol w="1648986">
                  <a:extLst>
                    <a:ext uri="{9D8B030D-6E8A-4147-A177-3AD203B41FA5}">
                      <a16:colId xmlns:a16="http://schemas.microsoft.com/office/drawing/2014/main" val="3412601807"/>
                    </a:ext>
                  </a:extLst>
                </a:gridCol>
                <a:gridCol w="1648986">
                  <a:extLst>
                    <a:ext uri="{9D8B030D-6E8A-4147-A177-3AD203B41FA5}">
                      <a16:colId xmlns:a16="http://schemas.microsoft.com/office/drawing/2014/main" val="686933232"/>
                    </a:ext>
                  </a:extLst>
                </a:gridCol>
                <a:gridCol w="1800810">
                  <a:extLst>
                    <a:ext uri="{9D8B030D-6E8A-4147-A177-3AD203B41FA5}">
                      <a16:colId xmlns:a16="http://schemas.microsoft.com/office/drawing/2014/main" val="2521029881"/>
                    </a:ext>
                  </a:extLst>
                </a:gridCol>
              </a:tblGrid>
              <a:tr h="496388">
                <a:tc>
                  <a:txBody>
                    <a:bodyPr/>
                    <a:lstStyle/>
                    <a:p>
                      <a:pPr marL="0" marR="0">
                        <a:spcBef>
                          <a:spcPts val="0"/>
                        </a:spcBef>
                        <a:spcAft>
                          <a:spcPts val="0"/>
                        </a:spcAft>
                      </a:pPr>
                      <a:r>
                        <a:rPr lang="en-US" sz="1600" dirty="0">
                          <a:effectLst/>
                          <a:latin typeface="Times New Roman" panose="02020603050405020304" pitchFamily="18" charset="0"/>
                        </a:rPr>
                        <a:t> </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rPr>
                        <a:t> June 30, 2023 – October 1, 2023</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smtClean="0">
                          <a:effectLst/>
                          <a:latin typeface="Times New Roman" panose="02020603050405020304" pitchFamily="18" charset="0"/>
                        </a:rPr>
                        <a:t>January 1, </a:t>
                      </a:r>
                      <a:r>
                        <a:rPr lang="en-US" sz="1600" dirty="0">
                          <a:effectLst/>
                          <a:latin typeface="Times New Roman" panose="02020603050405020304" pitchFamily="18" charset="0"/>
                        </a:rPr>
                        <a:t>2023 – June 30, 2023</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July 1, 2022 – December 31, 2022</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511869"/>
                  </a:ext>
                </a:extLst>
              </a:tr>
              <a:tr h="496388">
                <a:tc>
                  <a:txBody>
                    <a:bodyPr/>
                    <a:lstStyle/>
                    <a:p>
                      <a:pPr marL="0" marR="0">
                        <a:spcBef>
                          <a:spcPts val="0"/>
                        </a:spcBef>
                        <a:spcAft>
                          <a:spcPts val="0"/>
                        </a:spcAft>
                      </a:pPr>
                      <a:r>
                        <a:rPr lang="en-US" sz="1600" dirty="0">
                          <a:effectLst/>
                          <a:latin typeface="Times New Roman" panose="02020603050405020304" pitchFamily="18" charset="0"/>
                        </a:rPr>
                        <a:t>New Degree Programs</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rPr>
                        <a:t>25</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effectLst/>
                          <a:latin typeface="Times New Roman" panose="02020603050405020304" pitchFamily="18" charset="0"/>
                        </a:rPr>
                        <a:t>30</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44</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278569"/>
                  </a:ext>
                </a:extLst>
              </a:tr>
              <a:tr h="496388">
                <a:tc>
                  <a:txBody>
                    <a:bodyPr/>
                    <a:lstStyle/>
                    <a:p>
                      <a:pPr marL="0" marR="0">
                        <a:spcBef>
                          <a:spcPts val="0"/>
                        </a:spcBef>
                        <a:spcAft>
                          <a:spcPts val="0"/>
                        </a:spcAft>
                      </a:pPr>
                      <a:r>
                        <a:rPr lang="en-US" sz="1600">
                          <a:solidFill>
                            <a:srgbClr val="000000"/>
                          </a:solidFill>
                          <a:effectLst/>
                          <a:latin typeface="Times New Roman" panose="02020603050405020304" pitchFamily="18" charset="0"/>
                        </a:rPr>
                        <a:t>New Certificate Programs</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rPr>
                        <a:t>8</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effectLst/>
                          <a:latin typeface="Times New Roman" panose="02020603050405020304" pitchFamily="18" charset="0"/>
                        </a:rPr>
                        <a:t>11</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27</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263510"/>
                  </a:ext>
                </a:extLst>
              </a:tr>
              <a:tr h="496388">
                <a:tc>
                  <a:txBody>
                    <a:bodyPr/>
                    <a:lstStyle/>
                    <a:p>
                      <a:pPr marL="0" marR="0">
                        <a:spcBef>
                          <a:spcPts val="0"/>
                        </a:spcBef>
                        <a:spcAft>
                          <a:spcPts val="0"/>
                        </a:spcAft>
                      </a:pPr>
                      <a:r>
                        <a:rPr lang="en-US" sz="1600">
                          <a:solidFill>
                            <a:srgbClr val="000000"/>
                          </a:solidFill>
                          <a:effectLst/>
                          <a:latin typeface="Times New Roman" panose="02020603050405020304" pitchFamily="18" charset="0"/>
                        </a:rPr>
                        <a:t>New Areas of Concentration</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rPr>
                        <a:t>12</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a:effectLst/>
                          <a:latin typeface="Times New Roman" panose="02020603050405020304" pitchFamily="18" charset="0"/>
                        </a:rPr>
                        <a:t>4</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8</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292728"/>
                  </a:ext>
                </a:extLst>
              </a:tr>
              <a:tr h="496388">
                <a:tc>
                  <a:txBody>
                    <a:bodyPr/>
                    <a:lstStyle/>
                    <a:p>
                      <a:pPr marL="0" marR="0">
                        <a:spcBef>
                          <a:spcPts val="0"/>
                        </a:spcBef>
                        <a:spcAft>
                          <a:spcPts val="0"/>
                        </a:spcAft>
                      </a:pPr>
                      <a:r>
                        <a:rPr lang="en-US" sz="1600">
                          <a:solidFill>
                            <a:srgbClr val="000000"/>
                          </a:solidFill>
                          <a:effectLst/>
                          <a:latin typeface="Times New Roman" panose="02020603050405020304" pitchFamily="18" charset="0"/>
                        </a:rPr>
                        <a:t>Substantial Modifications</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rPr>
                        <a:t>6</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a:effectLst/>
                          <a:latin typeface="Times New Roman" panose="02020603050405020304" pitchFamily="18" charset="0"/>
                        </a:rPr>
                        <a:t>8</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6</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018578"/>
                  </a:ext>
                </a:extLst>
              </a:tr>
              <a:tr h="496388">
                <a:tc>
                  <a:txBody>
                    <a:bodyPr/>
                    <a:lstStyle/>
                    <a:p>
                      <a:pPr marL="0" marR="0">
                        <a:spcBef>
                          <a:spcPts val="0"/>
                        </a:spcBef>
                        <a:spcAft>
                          <a:spcPts val="0"/>
                        </a:spcAft>
                      </a:pPr>
                      <a:r>
                        <a:rPr lang="en-US" sz="1600">
                          <a:solidFill>
                            <a:srgbClr val="000000"/>
                          </a:solidFill>
                          <a:effectLst/>
                          <a:latin typeface="Times New Roman" panose="02020603050405020304" pitchFamily="18" charset="0"/>
                        </a:rPr>
                        <a:t>Non-substantial Modifications</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rPr>
                        <a:t>60</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a:effectLst/>
                          <a:latin typeface="Times New Roman" panose="02020603050405020304" pitchFamily="18" charset="0"/>
                        </a:rPr>
                        <a:t>64</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167</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624953"/>
                  </a:ext>
                </a:extLst>
              </a:tr>
              <a:tr h="496388">
                <a:tc>
                  <a:txBody>
                    <a:bodyPr/>
                    <a:lstStyle/>
                    <a:p>
                      <a:pPr marL="0" marR="0">
                        <a:spcBef>
                          <a:spcPts val="0"/>
                        </a:spcBef>
                        <a:spcAft>
                          <a:spcPts val="0"/>
                        </a:spcAft>
                      </a:pPr>
                      <a:r>
                        <a:rPr lang="en-US" sz="1600">
                          <a:solidFill>
                            <a:srgbClr val="000000"/>
                          </a:solidFill>
                          <a:effectLst/>
                          <a:latin typeface="Times New Roman" panose="02020603050405020304" pitchFamily="18" charset="0"/>
                        </a:rPr>
                        <a:t>Programs Objected to</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rPr>
                        <a:t>4</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a:effectLst/>
                          <a:latin typeface="Times New Roman" panose="02020603050405020304" pitchFamily="18" charset="0"/>
                        </a:rPr>
                        <a:t>3</a:t>
                      </a:r>
                      <a:endParaRPr lang="en-US" sz="140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rPr>
                        <a:t>2</a:t>
                      </a:r>
                      <a:endParaRPr lang="en-US" sz="14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210758"/>
                  </a:ext>
                </a:extLst>
              </a:tr>
            </a:tbl>
          </a:graphicData>
        </a:graphic>
      </p:graphicFrame>
    </p:spTree>
    <p:extLst>
      <p:ext uri="{BB962C8B-B14F-4D97-AF65-F5344CB8AC3E}">
        <p14:creationId xmlns:p14="http://schemas.microsoft.com/office/powerpoint/2010/main" val="445591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Calibri" panose="020F0502020204030204" pitchFamily="34" charset="0"/>
                <a:cs typeface="Calibri" panose="020F0502020204030204" pitchFamily="34" charset="0"/>
              </a:rPr>
              <a:t>Biannual Reporting – Program Review </a:t>
            </a:r>
            <a:endParaRPr lang="en-US" sz="3600" b="1" u="sng"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t>MHEC reports are completed biannually on received proposals</a:t>
            </a:r>
          </a:p>
          <a:p>
            <a:pPr marL="0" indent="0">
              <a:buNone/>
            </a:pPr>
            <a:endParaRPr lang="en-US" dirty="0" smtClean="0"/>
          </a:p>
          <a:p>
            <a:r>
              <a:rPr lang="en-US" dirty="0" smtClean="0"/>
              <a:t>The column in green is the unfinished report from the proposals received this year </a:t>
            </a:r>
          </a:p>
          <a:p>
            <a:endParaRPr lang="en-US" dirty="0"/>
          </a:p>
          <a:p>
            <a:r>
              <a:rPr lang="en-US" dirty="0" smtClean="0"/>
              <a:t>New certificate programs – figure represents both standalone and certificates within existing programs </a:t>
            </a:r>
          </a:p>
          <a:p>
            <a:endParaRPr lang="en-US" dirty="0" smtClean="0"/>
          </a:p>
          <a:p>
            <a:r>
              <a:rPr lang="en-US" dirty="0" smtClean="0"/>
              <a:t>Non-substantial modifications – figure includes all proposal types listed on the non-sub. Cover sheet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642338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391950c4cd_0_0"/>
          <p:cNvSpPr txBox="1">
            <a:spLocks noGrp="1"/>
          </p:cNvSpPr>
          <p:nvPr>
            <p:ph type="title"/>
          </p:nvPr>
        </p:nvSpPr>
        <p:spPr>
          <a:xfrm>
            <a:off x="629841" y="273844"/>
            <a:ext cx="7886700" cy="994275"/>
          </a:xfrm>
          <a:prstGeom prst="rect">
            <a:avLst/>
          </a:prstGeom>
        </p:spPr>
        <p:txBody>
          <a:bodyPr spcFirstLastPara="1" vert="horz" wrap="square" lIns="68569" tIns="34275" rIns="68569" bIns="34275" rtlCol="0" anchor="ctr" anchorCtr="0">
            <a:noAutofit/>
          </a:bodyPr>
          <a:lstStyle/>
          <a:p>
            <a:pPr algn="ctr">
              <a:spcBef>
                <a:spcPts val="0"/>
              </a:spcBef>
            </a:pPr>
            <a:r>
              <a:rPr lang="en-US" sz="3600" b="1" u="sng" dirty="0" smtClean="0">
                <a:latin typeface="+mn-lt"/>
              </a:rPr>
              <a:t>Maryland Active Assailant Interdisciplinary Work Group (AAIWG)</a:t>
            </a:r>
            <a:endParaRPr sz="3600" b="1" u="sng" dirty="0">
              <a:latin typeface="+mn-lt"/>
            </a:endParaRPr>
          </a:p>
        </p:txBody>
      </p:sp>
      <p:pic>
        <p:nvPicPr>
          <p:cNvPr id="2" name="Picture 1"/>
          <p:cNvPicPr>
            <a:picLocks noChangeAspect="1"/>
          </p:cNvPicPr>
          <p:nvPr/>
        </p:nvPicPr>
        <p:blipFill>
          <a:blip r:embed="rId3"/>
          <a:stretch>
            <a:fillRect/>
          </a:stretch>
        </p:blipFill>
        <p:spPr>
          <a:xfrm>
            <a:off x="7922419" y="4445556"/>
            <a:ext cx="1071563" cy="550069"/>
          </a:xfrm>
          <a:prstGeom prst="rect">
            <a:avLst/>
          </a:prstGeom>
        </p:spPr>
      </p:pic>
      <p:sp>
        <p:nvSpPr>
          <p:cNvPr id="7" name="TextBox 6"/>
          <p:cNvSpPr txBox="1"/>
          <p:nvPr/>
        </p:nvSpPr>
        <p:spPr>
          <a:xfrm>
            <a:off x="629842" y="1419158"/>
            <a:ext cx="7568945" cy="3624069"/>
          </a:xfrm>
          <a:prstGeom prst="rect">
            <a:avLst/>
          </a:prstGeom>
          <a:noFill/>
        </p:spPr>
        <p:txBody>
          <a:bodyPr wrap="square" rtlCol="0">
            <a:spAutoFit/>
          </a:bodyPr>
          <a:lstStyle/>
          <a:p>
            <a:pPr marL="214313" indent="-214313" defTabSz="685800">
              <a:buClrTx/>
              <a:buFont typeface="Arial" panose="020B0604020202020204" pitchFamily="34" charset="0"/>
              <a:buChar char="•"/>
            </a:pPr>
            <a:r>
              <a:rPr lang="en-US" sz="2100" kern="1200" dirty="0">
                <a:solidFill>
                  <a:prstClr val="black"/>
                </a:solidFill>
                <a:latin typeface="Calibri" panose="020F0502020204030204"/>
                <a:ea typeface="+mn-ea"/>
                <a:cs typeface="+mn-cs"/>
              </a:rPr>
              <a:t>The Maryland Active Assailant Interdisciplinary Work Group is a group of subject matter experts whose purpose is to identify, update, and share best practices and current activities to help Maryland prevent, prepare for, respond to, and recover from active assailant incidents. </a:t>
            </a:r>
          </a:p>
          <a:p>
            <a:pPr marL="214313" indent="-214313" defTabSz="685800">
              <a:buClrTx/>
              <a:buFont typeface="Arial" panose="020B0604020202020204" pitchFamily="34" charset="0"/>
              <a:buChar char="•"/>
            </a:pPr>
            <a:endParaRPr lang="en-US" sz="2100" kern="1200" dirty="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r>
              <a:rPr lang="en-US" sz="2100" kern="1200" dirty="0">
                <a:solidFill>
                  <a:prstClr val="black"/>
                </a:solidFill>
                <a:latin typeface="Calibri" panose="020F0502020204030204"/>
                <a:ea typeface="+mn-ea"/>
                <a:cs typeface="+mn-cs"/>
              </a:rPr>
              <a:t>AAIWG membership also includes representatives from the Maryland State Department of Education, Maryland Higher Education Commission, and Maryland Center for School Safety.</a:t>
            </a:r>
          </a:p>
          <a:p>
            <a:pPr defTabSz="685800">
              <a:buClrTx/>
            </a:pPr>
            <a:endParaRPr lang="en-US" sz="1350" kern="1200" dirty="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US" sz="1350" kern="1200" dirty="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727042775"/>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89" y="1867611"/>
            <a:ext cx="8081344" cy="1471924"/>
          </a:xfrm>
        </p:spPr>
        <p:txBody>
          <a:bodyPr>
            <a:noAutofit/>
          </a:bodyPr>
          <a:lstStyle/>
          <a:p>
            <a:pPr marL="257175" indent="-257175">
              <a:lnSpc>
                <a:spcPct val="100000"/>
              </a:lnSpc>
              <a:buFont typeface="Arial" panose="020B0604020202020204" pitchFamily="34" charset="0"/>
              <a:buChar char="•"/>
            </a:pPr>
            <a:r>
              <a:rPr lang="en-US" sz="1950" dirty="0">
                <a:latin typeface="Calibri" panose="020F0502020204030204" pitchFamily="34" charset="0"/>
                <a:cs typeface="Calibri" panose="020F0502020204030204" pitchFamily="34" charset="0"/>
              </a:rPr>
              <a:t>The Center for Prevention Programs and Partnerships (CP3),  the lead prevention program in the Department of Homeland Security (DHS) has a grant program to which academic institutions and state/local governments are eligible to apply.</a:t>
            </a:r>
            <a:r>
              <a:rPr lang="en-US" sz="1950" dirty="0">
                <a:latin typeface="Times New Roman" panose="02020603050405020304" pitchFamily="18" charset="0"/>
                <a:cs typeface="Times New Roman" panose="02020603050405020304" pitchFamily="18" charset="0"/>
              </a:rPr>
              <a:t/>
            </a:r>
            <a:br>
              <a:rPr lang="en-US" sz="1950" dirty="0">
                <a:latin typeface="Times New Roman" panose="02020603050405020304" pitchFamily="18" charset="0"/>
                <a:cs typeface="Times New Roman" panose="02020603050405020304" pitchFamily="18" charset="0"/>
              </a:rPr>
            </a:br>
            <a:r>
              <a:rPr lang="en-US" sz="1950" dirty="0">
                <a:latin typeface="Times New Roman" panose="02020603050405020304" pitchFamily="18" charset="0"/>
                <a:cs typeface="Times New Roman" panose="02020603050405020304" pitchFamily="18" charset="0"/>
              </a:rPr>
              <a:t/>
            </a:r>
            <a:br>
              <a:rPr lang="en-US" sz="1950" dirty="0">
                <a:latin typeface="Times New Roman" panose="02020603050405020304" pitchFamily="18" charset="0"/>
                <a:cs typeface="Times New Roman" panose="02020603050405020304" pitchFamily="18" charset="0"/>
              </a:rPr>
            </a:br>
            <a:r>
              <a:rPr lang="en-US" sz="1950" dirty="0">
                <a:latin typeface="Calibri" panose="020F0502020204030204" pitchFamily="34" charset="0"/>
                <a:cs typeface="Calibri" panose="020F0502020204030204" pitchFamily="34" charset="0"/>
              </a:rPr>
              <a:t>For information on grant availability and awards:  </a:t>
            </a:r>
            <a:r>
              <a:rPr lang="en-US" sz="1950" dirty="0">
                <a:latin typeface="Calibri" panose="020F0502020204030204" pitchFamily="34" charset="0"/>
                <a:cs typeface="Calibri" panose="020F0502020204030204" pitchFamily="34" charset="0"/>
                <a:hlinkClick r:id="rId3"/>
              </a:rPr>
              <a:t>https://www.dhs.gov/news/2023/09/06/dhs-awards-20-million-34-organizations-effort-prevent-targeted-violence-and</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a:r>
            <a:br>
              <a:rPr lang="en-US" sz="1500" dirty="0">
                <a:latin typeface="Times New Roman" panose="02020603050405020304" pitchFamily="18" charset="0"/>
                <a:cs typeface="Times New Roman" panose="02020603050405020304" pitchFamily="18" charset="0"/>
              </a:rPr>
            </a:br>
            <a:endParaRPr lang="en-US" sz="15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4774" y="288272"/>
            <a:ext cx="7929796" cy="646331"/>
          </a:xfrm>
          <a:prstGeom prst="rect">
            <a:avLst/>
          </a:prstGeom>
          <a:noFill/>
        </p:spPr>
        <p:txBody>
          <a:bodyPr wrap="square" rtlCol="0">
            <a:spAutoFit/>
          </a:bodyPr>
          <a:lstStyle/>
          <a:p>
            <a:pPr algn="ctr" defTabSz="685800">
              <a:buClrTx/>
            </a:pPr>
            <a:r>
              <a:rPr lang="en-US" sz="3600" b="1" u="sng" kern="1200" dirty="0">
                <a:solidFill>
                  <a:prstClr val="black"/>
                </a:solidFill>
                <a:latin typeface="Calibri" panose="020F0502020204030204" pitchFamily="34" charset="0"/>
                <a:ea typeface="+mn-ea"/>
                <a:cs typeface="Calibri" panose="020F0502020204030204" pitchFamily="34" charset="0"/>
              </a:rPr>
              <a:t>AAIWG Contacts and Useful Links</a:t>
            </a:r>
          </a:p>
        </p:txBody>
      </p:sp>
      <p:sp>
        <p:nvSpPr>
          <p:cNvPr id="5" name="Rectangle 4"/>
          <p:cNvSpPr/>
          <p:nvPr/>
        </p:nvSpPr>
        <p:spPr>
          <a:xfrm>
            <a:off x="442171" y="3829392"/>
            <a:ext cx="7995619" cy="692497"/>
          </a:xfrm>
          <a:prstGeom prst="rect">
            <a:avLst/>
          </a:prstGeom>
        </p:spPr>
        <p:txBody>
          <a:bodyPr wrap="square">
            <a:spAutoFit/>
          </a:bodyPr>
          <a:lstStyle/>
          <a:p>
            <a:pPr marL="171450" indent="-171450" defTabSz="685800">
              <a:buClrTx/>
              <a:buFont typeface="Arial" panose="020B0604020202020204" pitchFamily="34" charset="0"/>
              <a:buChar char="•"/>
            </a:pPr>
            <a:r>
              <a:rPr lang="en-US" sz="1950" kern="1200" dirty="0">
                <a:solidFill>
                  <a:prstClr val="black"/>
                </a:solidFill>
                <a:latin typeface="Times New Roman" panose="02020603050405020304" pitchFamily="18" charset="0"/>
                <a:ea typeface="+mn-ea"/>
                <a:cs typeface="Times New Roman" panose="02020603050405020304" pitchFamily="18" charset="0"/>
              </a:rPr>
              <a:t>  </a:t>
            </a:r>
            <a:r>
              <a:rPr lang="en-US" sz="1950" kern="1200" dirty="0">
                <a:solidFill>
                  <a:prstClr val="black"/>
                </a:solidFill>
                <a:latin typeface="Calibri" panose="020F0502020204030204" pitchFamily="34" charset="0"/>
                <a:ea typeface="+mn-ea"/>
                <a:cs typeface="Calibri" panose="020F0502020204030204" pitchFamily="34" charset="0"/>
              </a:rPr>
              <a:t>AAIWG university and college resource page can be found at</a:t>
            </a:r>
          </a:p>
          <a:p>
            <a:pPr defTabSz="685800">
              <a:buClrTx/>
            </a:pPr>
            <a:r>
              <a:rPr lang="en-US" sz="1950" kern="1200" dirty="0">
                <a:solidFill>
                  <a:prstClr val="black"/>
                </a:solidFill>
                <a:latin typeface="Calibri" panose="020F0502020204030204" pitchFamily="34" charset="0"/>
                <a:ea typeface="+mn-ea"/>
                <a:cs typeface="Calibri" panose="020F0502020204030204" pitchFamily="34" charset="0"/>
              </a:rPr>
              <a:t>     (</a:t>
            </a:r>
            <a:r>
              <a:rPr lang="en-US" sz="1950" kern="1200" dirty="0">
                <a:solidFill>
                  <a:prstClr val="black"/>
                </a:solidFill>
                <a:latin typeface="Calibri" panose="020F0502020204030204" pitchFamily="34" charset="0"/>
                <a:ea typeface="+mn-ea"/>
                <a:cs typeface="Calibri" panose="020F0502020204030204" pitchFamily="34" charset="0"/>
                <a:hlinkClick r:id="rId4"/>
              </a:rPr>
              <a:t>https://aaiwg.maryland.gov/</a:t>
            </a:r>
            <a:r>
              <a:rPr lang="en-US" sz="1950" kern="1200" dirty="0">
                <a:solidFill>
                  <a:prstClr val="black"/>
                </a:solidFill>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55589100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Calibri"/>
              <a:buNone/>
            </a:pPr>
            <a:r>
              <a:rPr lang="en" sz="4400" b="1"/>
              <a:t>MHEC Academic Program Review</a:t>
            </a:r>
            <a:r>
              <a:rPr lang="en"/>
              <a:t> </a:t>
            </a:r>
            <a:endParaRPr/>
          </a:p>
        </p:txBody>
      </p:sp>
      <p:sp>
        <p:nvSpPr>
          <p:cNvPr id="162" name="Google Shape;162;p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888888"/>
              </a:buClr>
              <a:buSzPts val="1400"/>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a:spLocks noGrp="1"/>
          </p:cNvSpPr>
          <p:nvPr>
            <p:ph type="title"/>
          </p:nvPr>
        </p:nvSpPr>
        <p:spPr>
          <a:xfrm>
            <a:off x="635606" y="294694"/>
            <a:ext cx="7886700" cy="601500"/>
          </a:xfrm>
          <a:prstGeom prst="rect">
            <a:avLst/>
          </a:prstGeom>
          <a:noFill/>
          <a:ln>
            <a:noFill/>
          </a:ln>
        </p:spPr>
        <p:txBody>
          <a:bodyPr spcFirstLastPara="1" wrap="square" lIns="68575" tIns="34275" rIns="68575" bIns="34275" anchor="ctr" anchorCtr="0">
            <a:normAutofit/>
          </a:bodyPr>
          <a:lstStyle/>
          <a:p>
            <a:pPr marL="0" lvl="0" indent="0" algn="ctr" rtl="0">
              <a:lnSpc>
                <a:spcPct val="10000"/>
              </a:lnSpc>
              <a:spcBef>
                <a:spcPts val="0"/>
              </a:spcBef>
              <a:spcAft>
                <a:spcPts val="0"/>
              </a:spcAft>
              <a:buClr>
                <a:schemeClr val="dk1"/>
              </a:buClr>
              <a:buSzPts val="3300"/>
              <a:buFont typeface="Calibri"/>
              <a:buNone/>
            </a:pPr>
            <a:r>
              <a:rPr lang="en" sz="4400" b="1" dirty="0"/>
              <a:t>MHEC Resources</a:t>
            </a:r>
            <a:endParaRPr sz="4400" b="1" dirty="0"/>
          </a:p>
        </p:txBody>
      </p:sp>
      <p:sp>
        <p:nvSpPr>
          <p:cNvPr id="169" name="Google Shape;169;p2"/>
          <p:cNvSpPr txBox="1">
            <a:spLocks noGrp="1"/>
          </p:cNvSpPr>
          <p:nvPr>
            <p:ph type="body" idx="1"/>
          </p:nvPr>
        </p:nvSpPr>
        <p:spPr>
          <a:xfrm>
            <a:off x="593250" y="811400"/>
            <a:ext cx="7957500" cy="3836400"/>
          </a:xfrm>
          <a:prstGeom prst="rect">
            <a:avLst/>
          </a:prstGeom>
          <a:noFill/>
          <a:ln>
            <a:noFill/>
          </a:ln>
        </p:spPr>
        <p:txBody>
          <a:bodyPr spcFirstLastPara="1" wrap="square" lIns="68575" tIns="34275" rIns="68575" bIns="34275" anchor="t" anchorCtr="0">
            <a:normAutofit fontScale="85000" lnSpcReduction="20000"/>
          </a:bodyPr>
          <a:lstStyle/>
          <a:p>
            <a:pPr marL="342900" lvl="0" indent="0" algn="ctr" rtl="0">
              <a:lnSpc>
                <a:spcPct val="50000"/>
              </a:lnSpc>
              <a:spcBef>
                <a:spcPts val="0"/>
              </a:spcBef>
              <a:spcAft>
                <a:spcPts val="0"/>
              </a:spcAft>
              <a:buSzPct val="61538"/>
              <a:buNone/>
            </a:pPr>
            <a:endParaRPr sz="2600" b="1" dirty="0"/>
          </a:p>
          <a:p>
            <a:pPr marL="457200" lvl="0" indent="457200" algn="l" rtl="0">
              <a:lnSpc>
                <a:spcPct val="50000"/>
              </a:lnSpc>
              <a:spcBef>
                <a:spcPts val="0"/>
              </a:spcBef>
              <a:spcAft>
                <a:spcPts val="0"/>
              </a:spcAft>
              <a:buSzPct val="61538"/>
              <a:buNone/>
            </a:pPr>
            <a:r>
              <a:rPr lang="en" sz="2600" b="1" dirty="0"/>
              <a:t>MHEC.maryland.gov       About MHEC at Top of Page      </a:t>
            </a:r>
            <a:endParaRPr sz="2600" b="1" dirty="0"/>
          </a:p>
          <a:p>
            <a:pPr marL="0" lvl="0" indent="0" algn="l" rtl="0">
              <a:lnSpc>
                <a:spcPct val="50000"/>
              </a:lnSpc>
              <a:spcBef>
                <a:spcPts val="0"/>
              </a:spcBef>
              <a:spcAft>
                <a:spcPts val="0"/>
              </a:spcAft>
              <a:buSzPct val="61538"/>
              <a:buNone/>
            </a:pPr>
            <a:endParaRPr sz="2600" b="1" dirty="0"/>
          </a:p>
          <a:p>
            <a:pPr marL="0" lvl="0" indent="0" algn="l" rtl="0">
              <a:lnSpc>
                <a:spcPct val="50000"/>
              </a:lnSpc>
              <a:spcBef>
                <a:spcPts val="0"/>
              </a:spcBef>
              <a:spcAft>
                <a:spcPts val="0"/>
              </a:spcAft>
              <a:buSzPct val="61538"/>
              <a:buNone/>
            </a:pPr>
            <a:r>
              <a:rPr lang="en" sz="2600" b="1" dirty="0"/>
              <a:t>   </a:t>
            </a:r>
            <a:endParaRPr sz="2600" b="1" dirty="0"/>
          </a:p>
          <a:p>
            <a:pPr marL="0" lvl="0" indent="0" algn="l" rtl="0">
              <a:lnSpc>
                <a:spcPct val="50000"/>
              </a:lnSpc>
              <a:spcBef>
                <a:spcPts val="0"/>
              </a:spcBef>
              <a:spcAft>
                <a:spcPts val="0"/>
              </a:spcAft>
              <a:buSzPct val="61538"/>
              <a:buNone/>
            </a:pPr>
            <a:r>
              <a:rPr lang="en" sz="2600" b="1" dirty="0"/>
              <a:t>MHEC Resources Drop-down Left-hand Side of Page       Program </a:t>
            </a:r>
            <a:endParaRPr sz="2600" b="1" dirty="0"/>
          </a:p>
          <a:p>
            <a:pPr marL="0" lvl="0" indent="0" algn="l" rtl="0">
              <a:lnSpc>
                <a:spcPct val="50000"/>
              </a:lnSpc>
              <a:spcBef>
                <a:spcPts val="0"/>
              </a:spcBef>
              <a:spcAft>
                <a:spcPts val="0"/>
              </a:spcAft>
              <a:buSzPct val="61538"/>
              <a:buNone/>
            </a:pPr>
            <a:endParaRPr sz="2600" b="1" dirty="0"/>
          </a:p>
          <a:p>
            <a:pPr marL="0" lvl="0" indent="0" algn="l" rtl="0">
              <a:lnSpc>
                <a:spcPct val="50000"/>
              </a:lnSpc>
              <a:spcBef>
                <a:spcPts val="0"/>
              </a:spcBef>
              <a:spcAft>
                <a:spcPts val="0"/>
              </a:spcAft>
              <a:buSzPct val="61538"/>
              <a:buNone/>
            </a:pPr>
            <a:endParaRPr sz="2600" b="1" dirty="0"/>
          </a:p>
          <a:p>
            <a:pPr marL="0" lvl="0" indent="0" algn="l" rtl="0">
              <a:lnSpc>
                <a:spcPct val="50000"/>
              </a:lnSpc>
              <a:spcBef>
                <a:spcPts val="0"/>
              </a:spcBef>
              <a:spcAft>
                <a:spcPts val="0"/>
              </a:spcAft>
              <a:buSzPct val="61538"/>
              <a:buNone/>
            </a:pPr>
            <a:r>
              <a:rPr lang="en" sz="2600" b="1" dirty="0"/>
              <a:t>Review</a:t>
            </a:r>
            <a:endParaRPr sz="3300" b="1" dirty="0"/>
          </a:p>
          <a:p>
            <a:pPr marL="342900" lvl="0" indent="0" algn="ctr" rtl="0">
              <a:lnSpc>
                <a:spcPct val="50000"/>
              </a:lnSpc>
              <a:spcBef>
                <a:spcPts val="800"/>
              </a:spcBef>
              <a:spcAft>
                <a:spcPts val="0"/>
              </a:spcAft>
              <a:buSzPct val="48483"/>
              <a:buNone/>
            </a:pPr>
            <a:r>
              <a:rPr lang="en" sz="3300" b="1" dirty="0"/>
              <a:t>  </a:t>
            </a:r>
            <a:r>
              <a:rPr lang="en" sz="3300" dirty="0"/>
              <a:t>      </a:t>
            </a:r>
            <a:endParaRPr sz="3300" dirty="0"/>
          </a:p>
          <a:p>
            <a:pPr marL="685800" lvl="1" indent="-253365" algn="l" rtl="0">
              <a:lnSpc>
                <a:spcPct val="100000"/>
              </a:lnSpc>
              <a:spcBef>
                <a:spcPts val="0"/>
              </a:spcBef>
              <a:spcAft>
                <a:spcPts val="0"/>
              </a:spcAft>
              <a:buSzPct val="70000"/>
              <a:buFont typeface="Calibri"/>
              <a:buChar char="•"/>
            </a:pPr>
            <a:r>
              <a:rPr lang="en" sz="2000" u="sng" dirty="0">
                <a:solidFill>
                  <a:schemeClr val="hlink"/>
                </a:solidFill>
                <a:hlinkClick r:id="rId3"/>
              </a:rPr>
              <a:t>Academic Program Inventory</a:t>
            </a:r>
            <a:r>
              <a:rPr lang="en" sz="2000" dirty="0"/>
              <a:t>: </a:t>
            </a:r>
            <a:r>
              <a:rPr lang="en" sz="2000" dirty="0">
                <a:highlight>
                  <a:srgbClr val="FFFFFF"/>
                </a:highlight>
              </a:rPr>
              <a:t>This site provides the complete inventory of academic programs recognized by the Maryland Higher Education Commission.</a:t>
            </a:r>
            <a:endParaRPr sz="2000" dirty="0">
              <a:highlight>
                <a:srgbClr val="FFFFFF"/>
              </a:highlight>
            </a:endParaRPr>
          </a:p>
          <a:p>
            <a:pPr marL="685800" lvl="1" indent="-240665" algn="l" rtl="0">
              <a:lnSpc>
                <a:spcPct val="100000"/>
              </a:lnSpc>
              <a:spcBef>
                <a:spcPts val="1500"/>
              </a:spcBef>
              <a:spcAft>
                <a:spcPts val="0"/>
              </a:spcAft>
              <a:buSzPct val="70000"/>
              <a:buFont typeface="Calibri"/>
              <a:buChar char="•"/>
            </a:pPr>
            <a:r>
              <a:rPr lang="en" sz="2000" u="sng" dirty="0">
                <a:solidFill>
                  <a:schemeClr val="hlink"/>
                </a:solidFill>
                <a:highlight>
                  <a:srgbClr val="FFFFFF"/>
                </a:highlight>
                <a:hlinkClick r:id="rId4"/>
              </a:rPr>
              <a:t>New Academic Programs Under Review</a:t>
            </a:r>
            <a:r>
              <a:rPr lang="en" sz="2000" dirty="0">
                <a:highlight>
                  <a:srgbClr val="FFFFFF"/>
                </a:highlight>
              </a:rPr>
              <a:t>: Full list of circulating program proposals and 30-day deadlines for comment and objection. </a:t>
            </a:r>
            <a:endParaRPr sz="2000" dirty="0">
              <a:highlight>
                <a:srgbClr val="FFFFFF"/>
              </a:highlight>
            </a:endParaRPr>
          </a:p>
          <a:p>
            <a:pPr marL="685800" lvl="1" indent="-240665" algn="l" rtl="0">
              <a:lnSpc>
                <a:spcPct val="100000"/>
              </a:lnSpc>
              <a:spcBef>
                <a:spcPts val="1100"/>
              </a:spcBef>
              <a:spcAft>
                <a:spcPts val="0"/>
              </a:spcAft>
              <a:buSzPct val="70000"/>
              <a:buFont typeface="Calibri"/>
              <a:buChar char="•"/>
            </a:pPr>
            <a:r>
              <a:rPr lang="en" sz="2000" u="sng" dirty="0">
                <a:solidFill>
                  <a:schemeClr val="hlink"/>
                </a:solidFill>
                <a:hlinkClick r:id="rId5"/>
              </a:rPr>
              <a:t>Objection Process and Requirements</a:t>
            </a:r>
            <a:r>
              <a:rPr lang="en" sz="2000" dirty="0"/>
              <a:t>: Guidance regarding objections for in-state academic program review. </a:t>
            </a:r>
            <a:endParaRPr sz="2000" dirty="0"/>
          </a:p>
          <a:p>
            <a:pPr marL="685800" lvl="1" indent="-240665" algn="l" rtl="0">
              <a:lnSpc>
                <a:spcPct val="100000"/>
              </a:lnSpc>
              <a:spcBef>
                <a:spcPts val="1100"/>
              </a:spcBef>
              <a:spcAft>
                <a:spcPts val="0"/>
              </a:spcAft>
              <a:buSzPct val="70000"/>
              <a:buFont typeface="Calibri"/>
              <a:buChar char="•"/>
            </a:pPr>
            <a:r>
              <a:rPr lang="en" sz="2000" dirty="0"/>
              <a:t>Academic Approval Process       </a:t>
            </a:r>
            <a:r>
              <a:rPr lang="en" sz="2000" u="sng" dirty="0">
                <a:solidFill>
                  <a:schemeClr val="hlink"/>
                </a:solidFill>
                <a:hlinkClick r:id="rId6"/>
              </a:rPr>
              <a:t>Guidelines for Academic Program Proposals</a:t>
            </a:r>
            <a:r>
              <a:rPr lang="en" sz="2000" dirty="0"/>
              <a:t>: Cover sheets, proposal templates, instructions on how and when to submit proposals, and the guiding regulations. </a:t>
            </a:r>
            <a:endParaRPr sz="2000" dirty="0">
              <a:highlight>
                <a:srgbClr val="FFFFFF"/>
              </a:highlight>
            </a:endParaRPr>
          </a:p>
          <a:p>
            <a:pPr marL="1028700" lvl="2" indent="-273050" algn="l" rtl="0">
              <a:lnSpc>
                <a:spcPct val="100000"/>
              </a:lnSpc>
              <a:spcBef>
                <a:spcPts val="1100"/>
              </a:spcBef>
              <a:spcAft>
                <a:spcPts val="0"/>
              </a:spcAft>
              <a:buSzPct val="100000"/>
              <a:buChar char="•"/>
            </a:pPr>
            <a:r>
              <a:rPr lang="en" sz="2000" u="sng" dirty="0">
                <a:solidFill>
                  <a:schemeClr val="hlink"/>
                </a:solidFill>
                <a:hlinkClick r:id="rId7"/>
              </a:rPr>
              <a:t>Fee Schedule</a:t>
            </a:r>
            <a:r>
              <a:rPr lang="en" sz="2000" dirty="0"/>
              <a:t>: Full list of fees as per proposal type.</a:t>
            </a:r>
            <a:endParaRPr sz="2000" dirty="0"/>
          </a:p>
        </p:txBody>
      </p:sp>
      <p:sp>
        <p:nvSpPr>
          <p:cNvPr id="170" name="Google Shape;170;p2"/>
          <p:cNvSpPr/>
          <p:nvPr/>
        </p:nvSpPr>
        <p:spPr>
          <a:xfrm>
            <a:off x="7644175" y="811388"/>
            <a:ext cx="312900" cy="240900"/>
          </a:xfrm>
          <a:prstGeom prst="rightArrow">
            <a:avLst>
              <a:gd name="adj1" fmla="val 50000"/>
              <a:gd name="adj2" fmla="val 50000"/>
            </a:avLst>
          </a:prstGeom>
          <a:solidFill>
            <a:schemeClr val="dk2"/>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1" name="Google Shape;171;p2"/>
          <p:cNvSpPr/>
          <p:nvPr/>
        </p:nvSpPr>
        <p:spPr>
          <a:xfrm>
            <a:off x="4046881" y="811388"/>
            <a:ext cx="312900" cy="240900"/>
          </a:xfrm>
          <a:prstGeom prst="rightArrow">
            <a:avLst>
              <a:gd name="adj1" fmla="val 50000"/>
              <a:gd name="adj2" fmla="val 50000"/>
            </a:avLst>
          </a:prstGeom>
          <a:solidFill>
            <a:schemeClr val="dk2"/>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2" name="Google Shape;172;p2"/>
          <p:cNvSpPr/>
          <p:nvPr/>
        </p:nvSpPr>
        <p:spPr>
          <a:xfrm>
            <a:off x="3808669" y="3596544"/>
            <a:ext cx="238200" cy="164700"/>
          </a:xfrm>
          <a:prstGeom prst="rightArrow">
            <a:avLst>
              <a:gd name="adj1" fmla="val 50000"/>
              <a:gd name="adj2" fmla="val 50000"/>
            </a:avLst>
          </a:prstGeom>
          <a:solidFill>
            <a:schemeClr val="dk2"/>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73" name="Google Shape;173;p2"/>
          <p:cNvSpPr/>
          <p:nvPr/>
        </p:nvSpPr>
        <p:spPr>
          <a:xfrm>
            <a:off x="6703938" y="1106238"/>
            <a:ext cx="312900" cy="240900"/>
          </a:xfrm>
          <a:prstGeom prst="rightArrow">
            <a:avLst>
              <a:gd name="adj1" fmla="val 50000"/>
              <a:gd name="adj2" fmla="val 50000"/>
            </a:avLst>
          </a:prstGeom>
          <a:solidFill>
            <a:schemeClr val="dk2"/>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p:nvPr/>
        </p:nvSpPr>
        <p:spPr>
          <a:xfrm>
            <a:off x="2336363" y="174075"/>
            <a:ext cx="4244100" cy="585000"/>
          </a:xfrm>
          <a:prstGeom prst="rect">
            <a:avLst/>
          </a:prstGeom>
          <a:noFill/>
          <a:ln w="76200" cap="flat" cmpd="sng">
            <a:solidFill>
              <a:srgbClr val="00FF00"/>
            </a:solidFill>
            <a:prstDash val="solid"/>
            <a:round/>
            <a:headEnd type="none" w="sm" len="sm"/>
            <a:tailEnd type="none" w="sm" len="sm"/>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rgbClr val="000000"/>
                </a:solidFill>
                <a:latin typeface="Calibri"/>
                <a:ea typeface="Calibri"/>
                <a:cs typeface="Calibri"/>
                <a:sym typeface="Calibri"/>
              </a:rPr>
              <a:t>Proposal and Payment Received by MHEC: </a:t>
            </a:r>
            <a:endParaRPr sz="15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libri"/>
                <a:ea typeface="Calibri"/>
                <a:cs typeface="Calibri"/>
                <a:sym typeface="Calibri"/>
              </a:rPr>
              <a:t>Accepted: 1st and 15th </a:t>
            </a:r>
            <a:r>
              <a:rPr lang="en" sz="1400" b="0" i="0" u="none" strike="noStrike" cap="none" dirty="0" smtClean="0">
                <a:solidFill>
                  <a:srgbClr val="000000"/>
                </a:solidFill>
                <a:latin typeface="Calibri"/>
                <a:ea typeface="Calibri"/>
                <a:cs typeface="Calibri"/>
                <a:sym typeface="Calibri"/>
              </a:rPr>
              <a:t>of each month</a:t>
            </a:r>
            <a:endParaRPr sz="1400" b="0" i="0" u="none" strike="noStrike" cap="none" dirty="0">
              <a:solidFill>
                <a:srgbClr val="000000"/>
              </a:solidFill>
              <a:latin typeface="Calibri"/>
              <a:ea typeface="Calibri"/>
              <a:cs typeface="Calibri"/>
              <a:sym typeface="Calibri"/>
            </a:endParaRPr>
          </a:p>
        </p:txBody>
      </p:sp>
      <p:sp>
        <p:nvSpPr>
          <p:cNvPr id="180" name="Google Shape;180;p3"/>
          <p:cNvSpPr txBox="1"/>
          <p:nvPr/>
        </p:nvSpPr>
        <p:spPr>
          <a:xfrm>
            <a:off x="2997100" y="959100"/>
            <a:ext cx="2929200" cy="815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Calibri"/>
                <a:ea typeface="Calibri"/>
                <a:cs typeface="Calibri"/>
                <a:sym typeface="Calibri"/>
              </a:rPr>
              <a:t>Proposal reviewed by an analyst for completeness within 10-days </a:t>
            </a:r>
            <a:r>
              <a:rPr lang="en" sz="1400" b="1" i="0" u="none" strike="noStrike" cap="none">
                <a:solidFill>
                  <a:schemeClr val="dk1"/>
                </a:solidFill>
                <a:latin typeface="Calibri"/>
                <a:ea typeface="Calibri"/>
                <a:cs typeface="Calibri"/>
                <a:sym typeface="Calibri"/>
              </a:rPr>
              <a:t>per COMAR </a:t>
            </a:r>
            <a:r>
              <a:rPr lang="en" sz="1400" b="1" i="0" u="sng" strike="noStrike" cap="none">
                <a:solidFill>
                  <a:schemeClr val="hlink"/>
                </a:solidFill>
                <a:latin typeface="Calibri"/>
                <a:ea typeface="Calibri"/>
                <a:cs typeface="Calibri"/>
                <a:sym typeface="Calibri"/>
                <a:hlinkClick r:id="rId3"/>
              </a:rPr>
              <a:t>13B.02.03.27</a:t>
            </a:r>
            <a:endParaRPr sz="1500" b="1" i="0" u="none" strike="noStrike" cap="none">
              <a:solidFill>
                <a:srgbClr val="000000"/>
              </a:solidFill>
              <a:latin typeface="Calibri"/>
              <a:ea typeface="Calibri"/>
              <a:cs typeface="Calibri"/>
              <a:sym typeface="Calibri"/>
            </a:endParaRPr>
          </a:p>
        </p:txBody>
      </p:sp>
      <p:graphicFrame>
        <p:nvGraphicFramePr>
          <p:cNvPr id="181" name="Google Shape;181;p3"/>
          <p:cNvGraphicFramePr/>
          <p:nvPr/>
        </p:nvGraphicFramePr>
        <p:xfrm>
          <a:off x="6587091" y="950485"/>
          <a:ext cx="1939725" cy="594350"/>
        </p:xfrm>
        <a:graphic>
          <a:graphicData uri="http://schemas.openxmlformats.org/drawingml/2006/table">
            <a:tbl>
              <a:tblPr>
                <a:noFill/>
                <a:tableStyleId>{B31C8B19-83DB-4B4F-8928-790ED6D676E7}</a:tableStyleId>
              </a:tblPr>
              <a:tblGrid>
                <a:gridCol w="1939725">
                  <a:extLst>
                    <a:ext uri="{9D8B030D-6E8A-4147-A177-3AD203B41FA5}">
                      <a16:colId xmlns:a16="http://schemas.microsoft.com/office/drawing/2014/main" val="20000"/>
                    </a:ext>
                  </a:extLst>
                </a:gridCol>
              </a:tblGrid>
              <a:tr h="536625">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latin typeface="Calibri"/>
                          <a:ea typeface="Calibri"/>
                          <a:cs typeface="Calibri"/>
                          <a:sym typeface="Calibri"/>
                        </a:rPr>
                        <a:t>If proposal is deemed INCOMPLETE</a:t>
                      </a:r>
                      <a:endParaRPr sz="1100" b="1" u="none" strike="noStrike" cap="none">
                        <a:latin typeface="Calibri"/>
                        <a:ea typeface="Calibri"/>
                        <a:cs typeface="Calibri"/>
                        <a:sym typeface="Calibri"/>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2" name="Google Shape;182;p3"/>
          <p:cNvSpPr txBox="1"/>
          <p:nvPr/>
        </p:nvSpPr>
        <p:spPr>
          <a:xfrm>
            <a:off x="93338" y="1767300"/>
            <a:ext cx="3132300" cy="10185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chemeClr val="dk1"/>
                </a:solidFill>
                <a:latin typeface="Calibri"/>
                <a:ea typeface="Calibri"/>
                <a:cs typeface="Calibri"/>
                <a:sym typeface="Calibri"/>
              </a:rPr>
              <a:t>The proposal is CIRCULATED</a:t>
            </a:r>
            <a:endParaRPr sz="1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chemeClr val="dk1"/>
                </a:solidFill>
                <a:latin typeface="Calibri"/>
                <a:ea typeface="Calibri"/>
                <a:cs typeface="Calibri"/>
                <a:sym typeface="Calibri"/>
              </a:rPr>
              <a:t> via email and posted on our website.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800"/>
              <a:buFont typeface="Arial"/>
              <a:buNone/>
            </a:pPr>
            <a:r>
              <a:rPr lang="en" sz="1200" b="1" i="0" u="none" strike="noStrike" cap="none">
                <a:solidFill>
                  <a:schemeClr val="dk1"/>
                </a:solidFill>
                <a:latin typeface="Calibri"/>
                <a:ea typeface="Calibri"/>
                <a:cs typeface="Calibri"/>
                <a:sym typeface="Calibri"/>
              </a:rPr>
              <a:t>30-day deadline for comments and objections set at time of circulation. </a:t>
            </a:r>
            <a:endParaRPr sz="1400" b="1" i="0" u="none" strike="noStrike" cap="none">
              <a:solidFill>
                <a:srgbClr val="000000"/>
              </a:solidFill>
              <a:latin typeface="Calibri"/>
              <a:ea typeface="Calibri"/>
              <a:cs typeface="Calibri"/>
              <a:sym typeface="Calibri"/>
            </a:endParaRPr>
          </a:p>
        </p:txBody>
      </p:sp>
      <p:graphicFrame>
        <p:nvGraphicFramePr>
          <p:cNvPr id="183" name="Google Shape;183;p3"/>
          <p:cNvGraphicFramePr/>
          <p:nvPr/>
        </p:nvGraphicFramePr>
        <p:xfrm>
          <a:off x="93328" y="2941116"/>
          <a:ext cx="3132225" cy="761990"/>
        </p:xfrm>
        <a:graphic>
          <a:graphicData uri="http://schemas.openxmlformats.org/drawingml/2006/table">
            <a:tbl>
              <a:tblPr>
                <a:noFill/>
                <a:tableStyleId>{B31C8B19-83DB-4B4F-8928-790ED6D676E7}</a:tableStyleId>
              </a:tblPr>
              <a:tblGrid>
                <a:gridCol w="3132225">
                  <a:extLst>
                    <a:ext uri="{9D8B030D-6E8A-4147-A177-3AD203B41FA5}">
                      <a16:colId xmlns:a16="http://schemas.microsoft.com/office/drawing/2014/main" val="20000"/>
                    </a:ext>
                  </a:extLst>
                </a:gridCol>
              </a:tblGrid>
              <a:tr h="55592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Full analysis completed</a:t>
                      </a:r>
                      <a:r>
                        <a:rPr lang="en" sz="1500" b="1" u="none" strike="noStrike" cap="none">
                          <a:latin typeface="Calibri"/>
                          <a:ea typeface="Calibri"/>
                          <a:cs typeface="Calibri"/>
                          <a:sym typeface="Calibri"/>
                        </a:rPr>
                        <a:t> </a:t>
                      </a:r>
                      <a:r>
                        <a:rPr lang="en" sz="1400" b="1" u="none" strike="noStrike" cap="none">
                          <a:latin typeface="Calibri"/>
                          <a:ea typeface="Calibri"/>
                          <a:cs typeface="Calibri"/>
                          <a:sym typeface="Calibri"/>
                        </a:rPr>
                        <a:t>by analyst within ~10 days of circulation ending. </a:t>
                      </a:r>
                      <a:r>
                        <a:rPr lang="en" sz="1200" b="1" u="none" strike="noStrike" cap="none">
                          <a:latin typeface="Calibri"/>
                          <a:ea typeface="Calibri"/>
                          <a:cs typeface="Calibri"/>
                          <a:sym typeface="Calibri"/>
                        </a:rPr>
                        <a:t>Recommendation is made to the Secretary.</a:t>
                      </a:r>
                      <a:endParaRPr sz="1200" b="1" u="none" strike="noStrike" cap="none">
                        <a:latin typeface="Calibri"/>
                        <a:ea typeface="Calibri"/>
                        <a:cs typeface="Calibri"/>
                        <a:sym typeface="Calibri"/>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84" name="Google Shape;184;p3"/>
          <p:cNvGraphicFramePr/>
          <p:nvPr/>
        </p:nvGraphicFramePr>
        <p:xfrm>
          <a:off x="93338" y="3892360"/>
          <a:ext cx="3132225" cy="941314"/>
        </p:xfrm>
        <a:graphic>
          <a:graphicData uri="http://schemas.openxmlformats.org/drawingml/2006/table">
            <a:tbl>
              <a:tblPr>
                <a:noFill/>
                <a:tableStyleId>{B31C8B19-83DB-4B4F-8928-790ED6D676E7}</a:tableStyleId>
              </a:tblPr>
              <a:tblGrid>
                <a:gridCol w="3132225">
                  <a:extLst>
                    <a:ext uri="{9D8B030D-6E8A-4147-A177-3AD203B41FA5}">
                      <a16:colId xmlns:a16="http://schemas.microsoft.com/office/drawing/2014/main" val="20000"/>
                    </a:ext>
                  </a:extLst>
                </a:gridCol>
              </a:tblGrid>
              <a:tr h="921275">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Calibri"/>
                          <a:ea typeface="Calibri"/>
                          <a:cs typeface="Calibri"/>
                          <a:sym typeface="Calibri"/>
                        </a:rPr>
                        <a:t>Secretary issues a final decision.</a:t>
                      </a:r>
                      <a:r>
                        <a:rPr lang="en" sz="1400" b="1" u="none" strike="noStrike" cap="none">
                          <a:latin typeface="Calibri"/>
                          <a:ea typeface="Calibri"/>
                          <a:cs typeface="Calibri"/>
                          <a:sym typeface="Calibri"/>
                        </a:rPr>
                        <a:t> </a:t>
                      </a:r>
                      <a:endParaRPr sz="1400" b="1" u="none" strike="noStrike" cap="none">
                        <a:latin typeface="Calibri"/>
                        <a:ea typeface="Calibri"/>
                        <a:cs typeface="Calibri"/>
                        <a:sym typeface="Calibri"/>
                      </a:endParaRPr>
                    </a:p>
                    <a:p>
                      <a:pPr marL="0" marR="0" lvl="0" indent="0" algn="l" rtl="0">
                        <a:lnSpc>
                          <a:spcPct val="80000"/>
                        </a:lnSpc>
                        <a:spcBef>
                          <a:spcPts val="500"/>
                        </a:spcBef>
                        <a:spcAft>
                          <a:spcPts val="0"/>
                        </a:spcAft>
                        <a:buClr>
                          <a:srgbClr val="000000"/>
                        </a:buClr>
                        <a:buSzPts val="1400"/>
                        <a:buFont typeface="Arial"/>
                        <a:buNone/>
                      </a:pPr>
                      <a:r>
                        <a:rPr lang="en" sz="1400" b="1" u="none" strike="noStrike" cap="none">
                          <a:solidFill>
                            <a:schemeClr val="dk1"/>
                          </a:solidFill>
                          <a:latin typeface="Calibri"/>
                          <a:ea typeface="Calibri"/>
                          <a:cs typeface="Calibri"/>
                          <a:sym typeface="Calibri"/>
                        </a:rPr>
                        <a:t>Decision letter sent to the President of the University, and institutional contacts listed on the proposal.</a:t>
                      </a:r>
                      <a:endParaRPr sz="1300" b="1" u="none" strike="noStrike" cap="none">
                        <a:latin typeface="Calibri"/>
                        <a:ea typeface="Calibri"/>
                        <a:cs typeface="Calibri"/>
                        <a:sym typeface="Calibri"/>
                      </a:endParaRPr>
                    </a:p>
                  </a:txBody>
                  <a:tcPr marL="68575" marR="68575" marT="68575" marB="68575">
                    <a:lnL w="28575" cap="flat" cmpd="sng">
                      <a:solidFill>
                        <a:srgbClr val="FF0000"/>
                      </a:solidFill>
                      <a:prstDash val="solid"/>
                      <a:round/>
                      <a:headEnd type="none" w="sm" len="sm"/>
                      <a:tailEnd type="none" w="sm" len="sm"/>
                    </a:lnL>
                    <a:lnR w="28575" cap="flat" cmpd="sng">
                      <a:solidFill>
                        <a:srgbClr val="FF0000"/>
                      </a:solidFill>
                      <a:prstDash val="solid"/>
                      <a:round/>
                      <a:headEnd type="none" w="sm" len="sm"/>
                      <a:tailEnd type="none" w="sm" len="sm"/>
                    </a:lnR>
                    <a:lnT w="28575" cap="flat" cmpd="sng">
                      <a:solidFill>
                        <a:srgbClr val="FF0000"/>
                      </a:solidFill>
                      <a:prstDash val="solid"/>
                      <a:round/>
                      <a:headEnd type="none" w="sm" len="sm"/>
                      <a:tailEnd type="none" w="sm" len="sm"/>
                    </a:lnT>
                    <a:lnB w="2857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85" name="Google Shape;185;p3"/>
          <p:cNvGraphicFramePr/>
          <p:nvPr/>
        </p:nvGraphicFramePr>
        <p:xfrm>
          <a:off x="396628" y="962072"/>
          <a:ext cx="1939725" cy="594350"/>
        </p:xfrm>
        <a:graphic>
          <a:graphicData uri="http://schemas.openxmlformats.org/drawingml/2006/table">
            <a:tbl>
              <a:tblPr>
                <a:noFill/>
                <a:tableStyleId>{B31C8B19-83DB-4B4F-8928-790ED6D676E7}</a:tableStyleId>
              </a:tblPr>
              <a:tblGrid>
                <a:gridCol w="1939725">
                  <a:extLst>
                    <a:ext uri="{9D8B030D-6E8A-4147-A177-3AD203B41FA5}">
                      <a16:colId xmlns:a16="http://schemas.microsoft.com/office/drawing/2014/main" val="20000"/>
                    </a:ext>
                  </a:extLst>
                </a:gridCol>
              </a:tblGrid>
              <a:tr h="536625">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latin typeface="Calibri"/>
                          <a:ea typeface="Calibri"/>
                          <a:cs typeface="Calibri"/>
                          <a:sym typeface="Calibri"/>
                        </a:rPr>
                        <a:t>If proposal is deemed COMPLETE</a:t>
                      </a:r>
                      <a:endParaRPr sz="1100" b="1" u="none" strike="noStrike" cap="none">
                        <a:latin typeface="Calibri"/>
                        <a:ea typeface="Calibri"/>
                        <a:cs typeface="Calibri"/>
                        <a:sym typeface="Calibri"/>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6" name="Google Shape;186;p3"/>
          <p:cNvSpPr txBox="1"/>
          <p:nvPr/>
        </p:nvSpPr>
        <p:spPr>
          <a:xfrm>
            <a:off x="5760719" y="1817825"/>
            <a:ext cx="3334043" cy="2085176"/>
          </a:xfrm>
          <a:prstGeom prst="rect">
            <a:avLst/>
          </a:prstGeom>
          <a:noFill/>
          <a:ln w="28575" cap="flat" cmpd="sng">
            <a:solidFill>
              <a:srgbClr val="FF0000"/>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 sz="1500" b="1" i="0" u="none" strike="noStrike" cap="none" dirty="0">
                <a:solidFill>
                  <a:schemeClr val="dk1"/>
                </a:solidFill>
                <a:latin typeface="Calibri"/>
                <a:ea typeface="Calibri"/>
                <a:cs typeface="Calibri"/>
                <a:sym typeface="Calibri"/>
              </a:rPr>
              <a:t>Analyst emails institutional contact and works with them to resolve deficiencies.</a:t>
            </a:r>
            <a:endParaRPr sz="1500" b="1"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800"/>
              <a:buFont typeface="Arial"/>
              <a:buNone/>
            </a:pPr>
            <a:r>
              <a:rPr lang="en" sz="1400" b="0" i="0" u="none" strike="noStrike" cap="none" dirty="0">
                <a:solidFill>
                  <a:schemeClr val="dk1"/>
                </a:solidFill>
                <a:latin typeface="Calibri"/>
                <a:ea typeface="Calibri"/>
                <a:cs typeface="Calibri"/>
                <a:sym typeface="Calibri"/>
              </a:rPr>
              <a:t>A 10-day deadline is given for response.</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800"/>
              <a:buFont typeface="Arial"/>
              <a:buNone/>
            </a:pPr>
            <a:r>
              <a:rPr lang="en" sz="1400" b="0" i="0" u="none" strike="noStrike" cap="none" dirty="0">
                <a:solidFill>
                  <a:schemeClr val="dk1"/>
                </a:solidFill>
                <a:latin typeface="Calibri"/>
                <a:ea typeface="Calibri"/>
                <a:cs typeface="Calibri"/>
                <a:sym typeface="Calibri"/>
              </a:rPr>
              <a:t>10-day review </a:t>
            </a:r>
            <a:r>
              <a:rPr lang="en" sz="1400" b="0" i="0" u="none" strike="noStrike" cap="none" dirty="0" smtClean="0">
                <a:solidFill>
                  <a:schemeClr val="dk1"/>
                </a:solidFill>
                <a:latin typeface="Calibri"/>
                <a:ea typeface="Calibri"/>
                <a:cs typeface="Calibri"/>
                <a:sym typeface="Calibri"/>
              </a:rPr>
              <a:t>resets</a:t>
            </a:r>
            <a:r>
              <a:rPr lang="en" dirty="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once corrected proposal is received.</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800"/>
              <a:buFont typeface="Arial"/>
              <a:buNone/>
            </a:pPr>
            <a:r>
              <a:rPr lang="en" sz="1400" b="0" i="0" u="none" strike="noStrike" cap="none" dirty="0">
                <a:solidFill>
                  <a:schemeClr val="dk1"/>
                </a:solidFill>
                <a:latin typeface="Calibri"/>
                <a:ea typeface="Calibri"/>
                <a:cs typeface="Calibri"/>
                <a:sym typeface="Calibri"/>
              </a:rPr>
              <a:t>If the institutional contact is non-responsive then the Chief Academic Officer will be included on the 3rd notice. </a:t>
            </a:r>
            <a:endParaRPr sz="1700" b="1" i="0" u="none" strike="noStrike" cap="none" dirty="0">
              <a:solidFill>
                <a:schemeClr val="dk1"/>
              </a:solidFill>
              <a:latin typeface="Calibri"/>
              <a:ea typeface="Calibri"/>
              <a:cs typeface="Calibri"/>
              <a:sym typeface="Calibri"/>
            </a:endParaRPr>
          </a:p>
        </p:txBody>
      </p:sp>
      <p:sp>
        <p:nvSpPr>
          <p:cNvPr id="187" name="Google Shape;187;p3"/>
          <p:cNvSpPr/>
          <p:nvPr/>
        </p:nvSpPr>
        <p:spPr>
          <a:xfrm>
            <a:off x="4132313" y="728006"/>
            <a:ext cx="191700" cy="238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C78D8"/>
              </a:solidFill>
              <a:latin typeface="Arial"/>
              <a:ea typeface="Arial"/>
              <a:cs typeface="Arial"/>
              <a:sym typeface="Arial"/>
            </a:endParaRPr>
          </a:p>
        </p:txBody>
      </p:sp>
      <p:sp>
        <p:nvSpPr>
          <p:cNvPr id="188" name="Google Shape;188;p3"/>
          <p:cNvSpPr/>
          <p:nvPr/>
        </p:nvSpPr>
        <p:spPr>
          <a:xfrm>
            <a:off x="1270650" y="1556419"/>
            <a:ext cx="191700" cy="238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C78D8"/>
              </a:solidFill>
              <a:latin typeface="Arial"/>
              <a:ea typeface="Arial"/>
              <a:cs typeface="Arial"/>
              <a:sym typeface="Arial"/>
            </a:endParaRPr>
          </a:p>
        </p:txBody>
      </p:sp>
      <p:sp>
        <p:nvSpPr>
          <p:cNvPr id="189" name="Google Shape;189;p3"/>
          <p:cNvSpPr/>
          <p:nvPr/>
        </p:nvSpPr>
        <p:spPr>
          <a:xfrm>
            <a:off x="1270650" y="2747710"/>
            <a:ext cx="191700" cy="238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C78D8"/>
              </a:solidFill>
              <a:latin typeface="Arial"/>
              <a:ea typeface="Arial"/>
              <a:cs typeface="Arial"/>
              <a:sym typeface="Arial"/>
            </a:endParaRPr>
          </a:p>
        </p:txBody>
      </p:sp>
      <p:sp>
        <p:nvSpPr>
          <p:cNvPr id="190" name="Google Shape;190;p3"/>
          <p:cNvSpPr/>
          <p:nvPr/>
        </p:nvSpPr>
        <p:spPr>
          <a:xfrm>
            <a:off x="1270650" y="3699769"/>
            <a:ext cx="191700" cy="238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C78D8"/>
              </a:solidFill>
              <a:latin typeface="Arial"/>
              <a:ea typeface="Arial"/>
              <a:cs typeface="Arial"/>
              <a:sym typeface="Arial"/>
            </a:endParaRPr>
          </a:p>
        </p:txBody>
      </p:sp>
      <p:sp>
        <p:nvSpPr>
          <p:cNvPr id="191" name="Google Shape;191;p3"/>
          <p:cNvSpPr/>
          <p:nvPr/>
        </p:nvSpPr>
        <p:spPr>
          <a:xfrm>
            <a:off x="7530881" y="1556419"/>
            <a:ext cx="191700" cy="238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C78D8"/>
              </a:solidFill>
              <a:latin typeface="Arial"/>
              <a:ea typeface="Arial"/>
              <a:cs typeface="Arial"/>
              <a:sym typeface="Arial"/>
            </a:endParaRPr>
          </a:p>
        </p:txBody>
      </p:sp>
      <p:sp>
        <p:nvSpPr>
          <p:cNvPr id="192" name="Google Shape;192;p3"/>
          <p:cNvSpPr/>
          <p:nvPr/>
        </p:nvSpPr>
        <p:spPr>
          <a:xfrm>
            <a:off x="2336363" y="1159013"/>
            <a:ext cx="654000" cy="200400"/>
          </a:xfrm>
          <a:prstGeom prst="lef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 name="Google Shape;193;p3"/>
          <p:cNvSpPr/>
          <p:nvPr/>
        </p:nvSpPr>
        <p:spPr>
          <a:xfrm>
            <a:off x="5926369" y="1156304"/>
            <a:ext cx="654000" cy="1827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882e249a66_0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600" b="1" u="sng" dirty="0">
                <a:solidFill>
                  <a:srgbClr val="1F1F1F"/>
                </a:solidFill>
                <a:highlight>
                  <a:srgbClr val="FFFFFF"/>
                </a:highlight>
              </a:rPr>
              <a:t>Implementation Date Calendar</a:t>
            </a:r>
            <a:endParaRPr sz="3600" b="1" u="sng" dirty="0"/>
          </a:p>
        </p:txBody>
      </p:sp>
      <p:sp>
        <p:nvSpPr>
          <p:cNvPr id="199" name="Google Shape;199;g2882e249a66_0_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t>FALL</a:t>
            </a:r>
            <a:r>
              <a:rPr lang="en"/>
              <a:t> – Approximate Start ~Sept 1 = implementation date for Fall stop accepting with July 1 submissions</a:t>
            </a:r>
            <a:endParaRPr/>
          </a:p>
          <a:p>
            <a:pPr marL="0" lvl="0" indent="0" algn="l" rtl="0">
              <a:spcBef>
                <a:spcPts val="800"/>
              </a:spcBef>
              <a:spcAft>
                <a:spcPts val="0"/>
              </a:spcAft>
              <a:buNone/>
            </a:pPr>
            <a:endParaRPr/>
          </a:p>
          <a:p>
            <a:pPr marL="0" lvl="0" indent="0" algn="l" rtl="0">
              <a:spcBef>
                <a:spcPts val="800"/>
              </a:spcBef>
              <a:spcAft>
                <a:spcPts val="0"/>
              </a:spcAft>
              <a:buNone/>
            </a:pPr>
            <a:r>
              <a:rPr lang="en" b="1"/>
              <a:t>SPRING</a:t>
            </a:r>
            <a:r>
              <a:rPr lang="en"/>
              <a:t> – Approximate Start ~January 24 = implementation date for Spring stop with December 1 submissions</a:t>
            </a:r>
            <a:endParaRPr/>
          </a:p>
          <a:p>
            <a:pPr marL="0" lvl="0" indent="0" algn="l" rtl="0">
              <a:spcBef>
                <a:spcPts val="800"/>
              </a:spcBef>
              <a:spcAft>
                <a:spcPts val="0"/>
              </a:spcAft>
              <a:buNone/>
            </a:pPr>
            <a:endParaRPr/>
          </a:p>
          <a:p>
            <a:pPr marL="0" lvl="0" indent="0" algn="l" rtl="0">
              <a:spcBef>
                <a:spcPts val="800"/>
              </a:spcBef>
              <a:spcAft>
                <a:spcPts val="0"/>
              </a:spcAft>
              <a:buNone/>
            </a:pPr>
            <a:r>
              <a:rPr lang="en" b="1"/>
              <a:t>SUMMER</a:t>
            </a:r>
            <a:r>
              <a:rPr lang="en"/>
              <a:t> – Approximate Start ~ May 28 = implementation date for Summer stop accepting with April 1 submissions</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831404fa8c_0_54"/>
          <p:cNvSpPr txBox="1">
            <a:spLocks noGrp="1"/>
          </p:cNvSpPr>
          <p:nvPr>
            <p:ph type="title"/>
          </p:nvPr>
        </p:nvSpPr>
        <p:spPr>
          <a:xfrm>
            <a:off x="140344" y="80400"/>
            <a:ext cx="2340600" cy="998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200" b="1" dirty="0">
                <a:latin typeface="Calibri"/>
                <a:ea typeface="Calibri"/>
                <a:cs typeface="Calibri"/>
                <a:sym typeface="Calibri"/>
              </a:rPr>
              <a:t>Cover Sheet Overview</a:t>
            </a:r>
            <a:endParaRPr sz="3200" b="1" dirty="0">
              <a:latin typeface="Calibri"/>
              <a:ea typeface="Calibri"/>
              <a:cs typeface="Calibri"/>
              <a:sym typeface="Calibri"/>
            </a:endParaRPr>
          </a:p>
        </p:txBody>
      </p:sp>
      <p:pic>
        <p:nvPicPr>
          <p:cNvPr id="206" name="Google Shape;206;g2831404fa8c_0_54"/>
          <p:cNvPicPr preferRelativeResize="0"/>
          <p:nvPr/>
        </p:nvPicPr>
        <p:blipFill rotWithShape="1">
          <a:blip r:embed="rId3">
            <a:alphaModFix/>
          </a:blip>
          <a:srcRect/>
          <a:stretch/>
        </p:blipFill>
        <p:spPr>
          <a:xfrm>
            <a:off x="2581499" y="0"/>
            <a:ext cx="4497975" cy="5143500"/>
          </a:xfrm>
          <a:prstGeom prst="rect">
            <a:avLst/>
          </a:prstGeom>
          <a:noFill/>
          <a:ln>
            <a:noFill/>
          </a:ln>
        </p:spPr>
      </p:pic>
      <p:sp>
        <p:nvSpPr>
          <p:cNvPr id="207" name="Google Shape;207;g2831404fa8c_0_54"/>
          <p:cNvSpPr txBox="1"/>
          <p:nvPr/>
        </p:nvSpPr>
        <p:spPr>
          <a:xfrm>
            <a:off x="1792800" y="3136275"/>
            <a:ext cx="55584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208" name="Google Shape;208;g2831404fa8c_0_54"/>
          <p:cNvSpPr/>
          <p:nvPr/>
        </p:nvSpPr>
        <p:spPr>
          <a:xfrm rot="2490956">
            <a:off x="1962452" y="2504984"/>
            <a:ext cx="1068150" cy="164704"/>
          </a:xfrm>
          <a:prstGeom prst="rightArrow">
            <a:avLst>
              <a:gd name="adj1" fmla="val 46522"/>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9" name="Google Shape;209;g2831404fa8c_0_54"/>
          <p:cNvSpPr/>
          <p:nvPr/>
        </p:nvSpPr>
        <p:spPr>
          <a:xfrm rot="-1492216">
            <a:off x="1990922" y="3734962"/>
            <a:ext cx="984390" cy="16469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0" name="Google Shape;210;g2831404fa8c_0_54"/>
          <p:cNvSpPr txBox="1"/>
          <p:nvPr/>
        </p:nvSpPr>
        <p:spPr>
          <a:xfrm>
            <a:off x="244538" y="1371666"/>
            <a:ext cx="1843200" cy="877500"/>
          </a:xfrm>
          <a:prstGeom prst="rect">
            <a:avLst/>
          </a:prstGeom>
          <a:noFill/>
          <a:ln w="9525" cap="flat" cmpd="sng">
            <a:solidFill>
              <a:schemeClr val="dk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Total Number of Credits </a:t>
            </a:r>
            <a:r>
              <a:rPr lang="en" sz="1200" b="0" i="0" u="none" strike="noStrike" cap="none">
                <a:solidFill>
                  <a:srgbClr val="000000"/>
                </a:solidFill>
                <a:latin typeface="Calibri"/>
                <a:ea typeface="Calibri"/>
                <a:cs typeface="Calibri"/>
                <a:sym typeface="Calibri"/>
              </a:rPr>
              <a:t>must reflect total graduation credits. Ex. 120 for a Bachelor’s Degree</a:t>
            </a:r>
            <a:endParaRPr sz="1200" b="0" i="0" u="none" strike="noStrike" cap="none">
              <a:solidFill>
                <a:srgbClr val="000000"/>
              </a:solidFill>
              <a:latin typeface="Calibri"/>
              <a:ea typeface="Calibri"/>
              <a:cs typeface="Calibri"/>
              <a:sym typeface="Calibri"/>
            </a:endParaRPr>
          </a:p>
        </p:txBody>
      </p:sp>
      <p:sp>
        <p:nvSpPr>
          <p:cNvPr id="211" name="Google Shape;211;g2831404fa8c_0_54"/>
          <p:cNvSpPr/>
          <p:nvPr/>
        </p:nvSpPr>
        <p:spPr>
          <a:xfrm>
            <a:off x="1942144" y="3063788"/>
            <a:ext cx="962100" cy="1479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 name="Google Shape;212;g2831404fa8c_0_54"/>
          <p:cNvSpPr txBox="1"/>
          <p:nvPr/>
        </p:nvSpPr>
        <p:spPr>
          <a:xfrm>
            <a:off x="140344" y="2548988"/>
            <a:ext cx="1801800" cy="1215900"/>
          </a:xfrm>
          <a:prstGeom prst="rect">
            <a:avLst/>
          </a:prstGeom>
          <a:noFill/>
          <a:ln w="9525" cap="flat" cmpd="sng">
            <a:solidFill>
              <a:schemeClr val="dk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Calibri"/>
                <a:ea typeface="Calibri"/>
                <a:cs typeface="Calibri"/>
                <a:sym typeface="Calibri"/>
              </a:rPr>
              <a:t>SUGGESTED Codes</a:t>
            </a:r>
            <a:r>
              <a:rPr lang="en" sz="1400" b="0" i="0" u="none" strike="noStrike" cap="none" dirty="0">
                <a:solidFill>
                  <a:srgbClr val="000000"/>
                </a:solidFill>
                <a:latin typeface="Calibri"/>
                <a:ea typeface="Calibri"/>
                <a:cs typeface="Calibri"/>
                <a:sym typeface="Calibri"/>
              </a:rPr>
              <a:t>. We perform an analysis and have a conversation with the institutional </a:t>
            </a:r>
            <a:r>
              <a:rPr lang="en" sz="1400" b="0" i="0" u="none" strike="noStrike" cap="none" dirty="0" smtClean="0">
                <a:solidFill>
                  <a:srgbClr val="000000"/>
                </a:solidFill>
                <a:latin typeface="Calibri"/>
                <a:ea typeface="Calibri"/>
                <a:cs typeface="Calibri"/>
                <a:sym typeface="Calibri"/>
              </a:rPr>
              <a:t>contact </a:t>
            </a:r>
            <a:endParaRPr sz="1400" b="0" i="0" u="none" strike="noStrike" cap="none" dirty="0">
              <a:solidFill>
                <a:srgbClr val="000000"/>
              </a:solidFill>
              <a:latin typeface="Calibri"/>
              <a:ea typeface="Calibri"/>
              <a:cs typeface="Calibri"/>
              <a:sym typeface="Calibri"/>
            </a:endParaRPr>
          </a:p>
        </p:txBody>
      </p:sp>
      <p:sp>
        <p:nvSpPr>
          <p:cNvPr id="213" name="Google Shape;213;g2831404fa8c_0_54"/>
          <p:cNvSpPr txBox="1"/>
          <p:nvPr/>
        </p:nvSpPr>
        <p:spPr>
          <a:xfrm>
            <a:off x="198638" y="4026450"/>
            <a:ext cx="1843200" cy="784820"/>
          </a:xfrm>
          <a:prstGeom prst="rect">
            <a:avLst/>
          </a:prstGeom>
          <a:noFill/>
          <a:ln w="9525" cap="flat" cmpd="sng">
            <a:solidFill>
              <a:schemeClr val="dk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Calibri"/>
                <a:ea typeface="Calibri"/>
                <a:cs typeface="Calibri"/>
                <a:sym typeface="Calibri"/>
              </a:rPr>
              <a:t>Implementation date </a:t>
            </a:r>
            <a:r>
              <a:rPr lang="en" sz="1400" b="0" i="0" u="none" strike="noStrike" cap="none" dirty="0">
                <a:solidFill>
                  <a:srgbClr val="000000"/>
                </a:solidFill>
                <a:latin typeface="Calibri"/>
                <a:ea typeface="Calibri"/>
                <a:cs typeface="Calibri"/>
                <a:sym typeface="Calibri"/>
              </a:rPr>
              <a:t>must be at least  60-days from </a:t>
            </a:r>
            <a:r>
              <a:rPr lang="en" sz="1400" b="0" i="0" u="none" strike="noStrike" cap="none" dirty="0" smtClean="0">
                <a:solidFill>
                  <a:srgbClr val="000000"/>
                </a:solidFill>
                <a:latin typeface="Calibri"/>
                <a:ea typeface="Calibri"/>
                <a:cs typeface="Calibri"/>
                <a:sym typeface="Calibri"/>
              </a:rPr>
              <a:t>submission </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Program </a:t>
            </a:r>
            <a:r>
              <a:rPr lang="en-US" sz="3600" b="1" u="sng" dirty="0" smtClean="0"/>
              <a:t>Review: </a:t>
            </a:r>
            <a:r>
              <a:rPr lang="en-US" sz="3600" b="1" u="sng" dirty="0"/>
              <a:t>Updates</a:t>
            </a:r>
            <a:endParaRPr lang="en-US" sz="3600" dirty="0"/>
          </a:p>
        </p:txBody>
      </p:sp>
      <p:sp>
        <p:nvSpPr>
          <p:cNvPr id="3" name="Text Placeholder 2"/>
          <p:cNvSpPr>
            <a:spLocks noGrp="1"/>
          </p:cNvSpPr>
          <p:nvPr>
            <p:ph type="body" idx="1"/>
          </p:nvPr>
        </p:nvSpPr>
        <p:spPr/>
        <p:txBody>
          <a:bodyPr>
            <a:normAutofit fontScale="85000" lnSpcReduction="10000"/>
          </a:bodyPr>
          <a:lstStyle/>
          <a:p>
            <a:r>
              <a:rPr lang="en-US" dirty="0" smtClean="0"/>
              <a:t>Suspensions and Discontinuations</a:t>
            </a:r>
          </a:p>
          <a:p>
            <a:pPr marL="742950" lvl="1" indent="-285750">
              <a:spcBef>
                <a:spcPts val="800"/>
              </a:spcBef>
              <a:buFont typeface="Arial" panose="020B0604020202020204" pitchFamily="34" charset="0"/>
              <a:buChar char="•"/>
            </a:pPr>
            <a:r>
              <a:rPr lang="en-US" dirty="0"/>
              <a:t>If students are still enrolled in the program and it is discontinued this will cause you to have an error in reporting to the </a:t>
            </a:r>
            <a:r>
              <a:rPr lang="en-US" dirty="0" smtClean="0"/>
              <a:t>agency</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Please suspend the program until all students have been taught out </a:t>
            </a:r>
            <a:r>
              <a:rPr lang="en-US" b="1" dirty="0"/>
              <a:t>OR</a:t>
            </a:r>
            <a:r>
              <a:rPr lang="en-US" dirty="0"/>
              <a:t> put an implantation date on the cover-sheet far enough in the future that all students will have been taught </a:t>
            </a:r>
            <a:r>
              <a:rPr lang="en-US" dirty="0" smtClean="0"/>
              <a:t>out</a:t>
            </a:r>
          </a:p>
          <a:p>
            <a:pPr marL="457200" lvl="1" indent="0">
              <a:buNone/>
            </a:pPr>
            <a:endParaRPr lang="en-US" dirty="0"/>
          </a:p>
          <a:p>
            <a:pPr marL="742950" lvl="1" indent="-285750">
              <a:buFont typeface="Arial" panose="020B0604020202020204" pitchFamily="34" charset="0"/>
              <a:buChar char="•"/>
            </a:pPr>
            <a:r>
              <a:rPr lang="en-US" dirty="0"/>
              <a:t>This will require regulatory change to COMAR 13B.02.03.03 (I)</a:t>
            </a:r>
          </a:p>
          <a:p>
            <a:pPr marL="428625" lvl="1" indent="0">
              <a:buNone/>
            </a:pPr>
            <a:endParaRPr lang="en-US" dirty="0" smtClean="0"/>
          </a:p>
        </p:txBody>
      </p:sp>
      <p:pic>
        <p:nvPicPr>
          <p:cNvPr id="4" name="Google Shape;90;p1"/>
          <p:cNvPicPr preferRelativeResize="0"/>
          <p:nvPr/>
        </p:nvPicPr>
        <p:blipFill rotWithShape="1">
          <a:blip r:embed="rId2">
            <a:alphaModFix/>
          </a:blip>
          <a:srcRect/>
          <a:stretch/>
        </p:blipFill>
        <p:spPr>
          <a:xfrm>
            <a:off x="7922419" y="4445556"/>
            <a:ext cx="1071563" cy="550069"/>
          </a:xfrm>
          <a:prstGeom prst="rect">
            <a:avLst/>
          </a:prstGeom>
          <a:noFill/>
          <a:ln>
            <a:noFill/>
          </a:ln>
        </p:spPr>
      </p:pic>
    </p:spTree>
    <p:extLst>
      <p:ext uri="{BB962C8B-B14F-4D97-AF65-F5344CB8AC3E}">
        <p14:creationId xmlns:p14="http://schemas.microsoft.com/office/powerpoint/2010/main" val="209135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831404fa8c_0_2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1800"/>
              <a:buFont typeface="Arial"/>
              <a:buNone/>
            </a:pPr>
            <a:r>
              <a:rPr lang="en" sz="3600" b="1" u="sng" dirty="0">
                <a:latin typeface="Calibri"/>
                <a:ea typeface="Calibri"/>
                <a:cs typeface="Calibri"/>
                <a:sym typeface="Calibri"/>
              </a:rPr>
              <a:t>Program Review Discussion Topics</a:t>
            </a:r>
            <a:endParaRPr sz="3600" b="1" u="sng" dirty="0">
              <a:latin typeface="Calibri"/>
              <a:ea typeface="Calibri"/>
              <a:cs typeface="Calibri"/>
              <a:sym typeface="Calibri"/>
            </a:endParaRPr>
          </a:p>
        </p:txBody>
      </p:sp>
      <p:sp>
        <p:nvSpPr>
          <p:cNvPr id="220" name="Google Shape;220;g2831404fa8c_0_27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32500" lnSpcReduction="20000"/>
          </a:bodyPr>
          <a:lstStyle/>
          <a:p>
            <a:pPr marL="457200" lvl="0" indent="-345201" algn="l" rtl="0">
              <a:lnSpc>
                <a:spcPct val="160000"/>
              </a:lnSpc>
              <a:spcBef>
                <a:spcPts val="600"/>
              </a:spcBef>
              <a:spcAft>
                <a:spcPts val="0"/>
              </a:spcAft>
              <a:buClr>
                <a:schemeClr val="dk1"/>
              </a:buClr>
              <a:buSzPct val="100000"/>
              <a:buFont typeface="Calibri"/>
              <a:buChar char="●"/>
            </a:pPr>
            <a:r>
              <a:rPr lang="en" sz="5650" dirty="0">
                <a:solidFill>
                  <a:schemeClr val="dk1"/>
                </a:solidFill>
                <a:highlight>
                  <a:schemeClr val="lt1"/>
                </a:highlight>
                <a:latin typeface="Calibri"/>
                <a:ea typeface="Calibri"/>
                <a:cs typeface="Calibri"/>
                <a:sym typeface="Calibri"/>
              </a:rPr>
              <a:t>Non-substantial vs. Substantial Modifications</a:t>
            </a:r>
            <a:endParaRPr sz="5650" dirty="0">
              <a:solidFill>
                <a:schemeClr val="dk1"/>
              </a:solidFill>
              <a:highlight>
                <a:schemeClr val="lt1"/>
              </a:highlight>
              <a:latin typeface="Calibri"/>
              <a:ea typeface="Calibri"/>
              <a:cs typeface="Calibri"/>
              <a:sym typeface="Calibri"/>
            </a:endParaRPr>
          </a:p>
          <a:p>
            <a:pPr marL="457200" lvl="0" indent="-345201" algn="l" rtl="0">
              <a:lnSpc>
                <a:spcPct val="160000"/>
              </a:lnSpc>
              <a:spcBef>
                <a:spcPts val="0"/>
              </a:spcBef>
              <a:spcAft>
                <a:spcPts val="0"/>
              </a:spcAft>
              <a:buClr>
                <a:schemeClr val="dk1"/>
              </a:buClr>
              <a:buSzPct val="100000"/>
              <a:buFont typeface="Calibri"/>
              <a:buChar char="●"/>
            </a:pPr>
            <a:r>
              <a:rPr lang="en" sz="5650" dirty="0">
                <a:solidFill>
                  <a:schemeClr val="dk1"/>
                </a:solidFill>
                <a:highlight>
                  <a:schemeClr val="lt1"/>
                </a:highlight>
                <a:latin typeface="Calibri"/>
                <a:ea typeface="Calibri"/>
                <a:cs typeface="Calibri"/>
                <a:sym typeface="Calibri"/>
              </a:rPr>
              <a:t>Reasonableness of Program Duplication</a:t>
            </a:r>
            <a:endParaRPr sz="5650" dirty="0">
              <a:solidFill>
                <a:schemeClr val="dk1"/>
              </a:solidFill>
              <a:highlight>
                <a:schemeClr val="lt1"/>
              </a:highlight>
              <a:latin typeface="Calibri"/>
              <a:ea typeface="Calibri"/>
              <a:cs typeface="Calibri"/>
              <a:sym typeface="Calibri"/>
            </a:endParaRPr>
          </a:p>
          <a:p>
            <a:pPr marL="457200" lvl="0" indent="-345201" algn="l" rtl="0">
              <a:lnSpc>
                <a:spcPct val="160000"/>
              </a:lnSpc>
              <a:spcBef>
                <a:spcPts val="0"/>
              </a:spcBef>
              <a:spcAft>
                <a:spcPts val="0"/>
              </a:spcAft>
              <a:buClr>
                <a:schemeClr val="dk1"/>
              </a:buClr>
              <a:buSzPct val="100000"/>
              <a:buFont typeface="Calibri"/>
              <a:buChar char="●"/>
            </a:pPr>
            <a:r>
              <a:rPr lang="en" sz="5650" dirty="0">
                <a:solidFill>
                  <a:schemeClr val="dk1"/>
                </a:solidFill>
                <a:highlight>
                  <a:schemeClr val="lt1"/>
                </a:highlight>
                <a:latin typeface="Calibri"/>
                <a:ea typeface="Calibri"/>
                <a:cs typeface="Calibri"/>
                <a:sym typeface="Calibri"/>
              </a:rPr>
              <a:t>Relevance to High-demand Programs at Historically Black Institutions (HBIs)</a:t>
            </a:r>
            <a:endParaRPr sz="5650" dirty="0">
              <a:solidFill>
                <a:schemeClr val="dk1"/>
              </a:solidFill>
              <a:highlight>
                <a:schemeClr val="lt1"/>
              </a:highlight>
              <a:latin typeface="Calibri"/>
              <a:ea typeface="Calibri"/>
              <a:cs typeface="Calibri"/>
              <a:sym typeface="Calibri"/>
            </a:endParaRPr>
          </a:p>
          <a:p>
            <a:pPr marL="457200" lvl="0" indent="-345201" algn="l" rtl="0">
              <a:lnSpc>
                <a:spcPct val="160000"/>
              </a:lnSpc>
              <a:spcBef>
                <a:spcPts val="0"/>
              </a:spcBef>
              <a:spcAft>
                <a:spcPts val="0"/>
              </a:spcAft>
              <a:buClr>
                <a:schemeClr val="dk1"/>
              </a:buClr>
              <a:buSzPct val="100000"/>
              <a:buFont typeface="Calibri"/>
              <a:buChar char="●"/>
            </a:pPr>
            <a:r>
              <a:rPr lang="en" sz="5650" dirty="0">
                <a:solidFill>
                  <a:schemeClr val="dk1"/>
                </a:solidFill>
                <a:highlight>
                  <a:schemeClr val="lt1"/>
                </a:highlight>
                <a:latin typeface="Calibri"/>
                <a:ea typeface="Calibri"/>
                <a:cs typeface="Calibri"/>
                <a:sym typeface="Calibri"/>
              </a:rPr>
              <a:t>Relevance to the </a:t>
            </a:r>
            <a:r>
              <a:rPr lang="en" sz="5650" dirty="0" smtClean="0">
                <a:solidFill>
                  <a:schemeClr val="dk1"/>
                </a:solidFill>
                <a:highlight>
                  <a:schemeClr val="lt1"/>
                </a:highlight>
                <a:latin typeface="Calibri"/>
                <a:ea typeface="Calibri"/>
                <a:cs typeface="Calibri"/>
                <a:sym typeface="Calibri"/>
              </a:rPr>
              <a:t>Identity </a:t>
            </a:r>
            <a:r>
              <a:rPr lang="en" sz="5650" dirty="0">
                <a:solidFill>
                  <a:schemeClr val="dk1"/>
                </a:solidFill>
                <a:highlight>
                  <a:schemeClr val="lt1"/>
                </a:highlight>
                <a:latin typeface="Calibri"/>
                <a:ea typeface="Calibri"/>
                <a:cs typeface="Calibri"/>
                <a:sym typeface="Calibri"/>
              </a:rPr>
              <a:t>of Historically Black Institutions (HBIs)</a:t>
            </a:r>
            <a:endParaRPr sz="5650" dirty="0">
              <a:solidFill>
                <a:schemeClr val="dk1"/>
              </a:solidFill>
              <a:highlight>
                <a:schemeClr val="lt1"/>
              </a:highlight>
              <a:latin typeface="Calibri"/>
              <a:ea typeface="Calibri"/>
              <a:cs typeface="Calibri"/>
              <a:sym typeface="Calibri"/>
            </a:endParaRPr>
          </a:p>
          <a:p>
            <a:pPr marL="457200" lvl="0" indent="-345201" algn="l" rtl="0">
              <a:lnSpc>
                <a:spcPct val="160000"/>
              </a:lnSpc>
              <a:spcBef>
                <a:spcPts val="0"/>
              </a:spcBef>
              <a:spcAft>
                <a:spcPts val="0"/>
              </a:spcAft>
              <a:buClr>
                <a:schemeClr val="dk1"/>
              </a:buClr>
              <a:buSzPct val="100000"/>
              <a:buFont typeface="Calibri"/>
              <a:buChar char="●"/>
            </a:pPr>
            <a:r>
              <a:rPr lang="en" sz="5650" dirty="0">
                <a:solidFill>
                  <a:schemeClr val="dk1"/>
                </a:solidFill>
                <a:highlight>
                  <a:schemeClr val="lt1"/>
                </a:highlight>
                <a:latin typeface="Calibri"/>
                <a:ea typeface="Calibri"/>
                <a:cs typeface="Calibri"/>
                <a:sym typeface="Calibri"/>
              </a:rPr>
              <a:t>Adequacy of Faculty Resources</a:t>
            </a:r>
            <a:endParaRPr sz="5650" dirty="0">
              <a:solidFill>
                <a:schemeClr val="dk1"/>
              </a:solidFill>
              <a:highlight>
                <a:schemeClr val="lt1"/>
              </a:highlight>
              <a:latin typeface="Calibri"/>
              <a:ea typeface="Calibri"/>
              <a:cs typeface="Calibri"/>
              <a:sym typeface="Calibri"/>
            </a:endParaRPr>
          </a:p>
          <a:p>
            <a:pPr marL="457200" lvl="0" indent="-345201" algn="l" rtl="0">
              <a:lnSpc>
                <a:spcPct val="160000"/>
              </a:lnSpc>
              <a:spcBef>
                <a:spcPts val="0"/>
              </a:spcBef>
              <a:spcAft>
                <a:spcPts val="0"/>
              </a:spcAft>
              <a:buClr>
                <a:schemeClr val="dk1"/>
              </a:buClr>
              <a:buSzPct val="100000"/>
              <a:buFont typeface="Calibri"/>
              <a:buChar char="●"/>
            </a:pPr>
            <a:r>
              <a:rPr lang="en" sz="5650" dirty="0">
                <a:solidFill>
                  <a:schemeClr val="dk1"/>
                </a:solidFill>
                <a:highlight>
                  <a:schemeClr val="lt1"/>
                </a:highlight>
                <a:latin typeface="Calibri"/>
                <a:ea typeface="Calibri"/>
                <a:cs typeface="Calibri"/>
                <a:sym typeface="Calibri"/>
              </a:rPr>
              <a:t>Adequacy of Financial Resources with Documentation</a:t>
            </a:r>
            <a:endParaRPr sz="5650" dirty="0">
              <a:solidFill>
                <a:schemeClr val="dk1"/>
              </a:solidFill>
              <a:highlight>
                <a:schemeClr val="lt1"/>
              </a:highlight>
              <a:latin typeface="Calibri"/>
              <a:ea typeface="Calibri"/>
              <a:cs typeface="Calibri"/>
              <a:sym typeface="Calibri"/>
            </a:endParaRPr>
          </a:p>
          <a:p>
            <a:pPr marL="0" lvl="0" indent="0" algn="l" rtl="0">
              <a:lnSpc>
                <a:spcPct val="115000"/>
              </a:lnSpc>
              <a:spcBef>
                <a:spcPts val="1800"/>
              </a:spcBef>
              <a:spcAft>
                <a:spcPts val="0"/>
              </a:spcAft>
              <a:buClr>
                <a:schemeClr val="dk1"/>
              </a:buClr>
              <a:buSzPct val="57924"/>
              <a:buFont typeface="Arial"/>
              <a:buNone/>
            </a:pPr>
            <a:endParaRPr sz="5650" dirty="0">
              <a:solidFill>
                <a:schemeClr val="dk1"/>
              </a:solidFill>
              <a:latin typeface="Calibri"/>
              <a:ea typeface="Calibri"/>
              <a:cs typeface="Calibri"/>
              <a:sym typeface="Calibri"/>
            </a:endParaRPr>
          </a:p>
          <a:p>
            <a:pPr marL="0" lvl="0" indent="0" algn="l" rtl="0">
              <a:spcBef>
                <a:spcPts val="800"/>
              </a:spcBef>
              <a:spcAft>
                <a:spcPts val="0"/>
              </a:spcAft>
              <a:buNone/>
            </a:pPr>
            <a:endParaRP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1127" y="1278428"/>
            <a:ext cx="7886700" cy="3263400"/>
          </a:xfrm>
        </p:spPr>
        <p:txBody>
          <a:bodyPr>
            <a:normAutofit/>
          </a:bodyPr>
          <a:lstStyle/>
          <a:p>
            <a:pPr marL="139700" indent="0" algn="ctr">
              <a:buNone/>
            </a:pPr>
            <a:endParaRPr lang="en-US" sz="3200" b="1" dirty="0" smtClean="0"/>
          </a:p>
          <a:p>
            <a:pPr marL="139700" indent="0" algn="ctr">
              <a:buNone/>
            </a:pPr>
            <a:r>
              <a:rPr lang="en-US" sz="3200" b="1" dirty="0" smtClean="0"/>
              <a:t>5-minute Break</a:t>
            </a:r>
            <a:endParaRPr lang="en-US" sz="3200" b="1" dirty="0"/>
          </a:p>
        </p:txBody>
      </p:sp>
      <p:pic>
        <p:nvPicPr>
          <p:cNvPr id="4" name="Picture 3"/>
          <p:cNvPicPr>
            <a:picLocks noChangeAspect="1"/>
          </p:cNvPicPr>
          <p:nvPr/>
        </p:nvPicPr>
        <p:blipFill>
          <a:blip r:embed="rId2"/>
          <a:stretch>
            <a:fillRect/>
          </a:stretch>
        </p:blipFill>
        <p:spPr>
          <a:xfrm>
            <a:off x="945204" y="2466367"/>
            <a:ext cx="2286000" cy="2286000"/>
          </a:xfrm>
          <a:prstGeom prst="rect">
            <a:avLst/>
          </a:prstGeom>
        </p:spPr>
      </p:pic>
    </p:spTree>
    <p:extLst>
      <p:ext uri="{BB962C8B-B14F-4D97-AF65-F5344CB8AC3E}">
        <p14:creationId xmlns:p14="http://schemas.microsoft.com/office/powerpoint/2010/main" val="915477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831404fa8c_0_25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600" b="1" u="sng" dirty="0">
                <a:latin typeface="Calibri"/>
                <a:ea typeface="Calibri"/>
                <a:cs typeface="Calibri"/>
                <a:sym typeface="Calibri"/>
              </a:rPr>
              <a:t>Substantial and Non-Substantial Program Modifications</a:t>
            </a:r>
            <a:endParaRPr sz="3600" b="1" u="sng" dirty="0">
              <a:latin typeface="Calibri"/>
              <a:ea typeface="Calibri"/>
              <a:cs typeface="Calibri"/>
              <a:sym typeface="Calibri"/>
            </a:endParaRPr>
          </a:p>
        </p:txBody>
      </p:sp>
      <p:sp>
        <p:nvSpPr>
          <p:cNvPr id="227" name="Google Shape;227;g2831404fa8c_0_25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800"/>
              </a:spcBef>
              <a:spcAft>
                <a:spcPts val="0"/>
              </a:spcAft>
              <a:buSzPts val="1800"/>
              <a:buNone/>
            </a:pPr>
            <a:r>
              <a:rPr lang="en" sz="2000" dirty="0">
                <a:solidFill>
                  <a:schemeClr val="tx1"/>
                </a:solidFill>
                <a:latin typeface="Calibri"/>
                <a:ea typeface="Calibri"/>
                <a:cs typeface="Calibri"/>
                <a:sym typeface="Calibri"/>
              </a:rPr>
              <a:t>Substantial Modification</a:t>
            </a:r>
            <a:endParaRPr sz="2000" dirty="0">
              <a:solidFill>
                <a:schemeClr val="tx1"/>
              </a:solidFill>
              <a:latin typeface="Calibri"/>
              <a:ea typeface="Calibri"/>
              <a:cs typeface="Calibri"/>
              <a:sym typeface="Calibri"/>
            </a:endParaRPr>
          </a:p>
        </p:txBody>
      </p:sp>
      <p:sp>
        <p:nvSpPr>
          <p:cNvPr id="228" name="Google Shape;228;g2831404fa8c_0_25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600"/>
              <a:buNone/>
            </a:pPr>
            <a:r>
              <a:rPr lang="en" sz="1200">
                <a:solidFill>
                  <a:schemeClr val="dk1"/>
                </a:solidFill>
                <a:latin typeface="Calibri"/>
                <a:ea typeface="Calibri"/>
                <a:cs typeface="Calibri"/>
                <a:sym typeface="Calibri"/>
              </a:rPr>
              <a:t>An institution shall submit a program proposal for a substantial modification to:</a:t>
            </a:r>
            <a:endParaRPr sz="1200">
              <a:solidFill>
                <a:schemeClr val="dk1"/>
              </a:solidFill>
              <a:latin typeface="Calibri"/>
              <a:ea typeface="Calibri"/>
              <a:cs typeface="Calibri"/>
              <a:sym typeface="Calibri"/>
            </a:endParaRPr>
          </a:p>
          <a:p>
            <a:pPr marL="0" lvl="0" indent="0" algn="l" rtl="0">
              <a:lnSpc>
                <a:spcPct val="100000"/>
              </a:lnSpc>
              <a:spcBef>
                <a:spcPts val="800"/>
              </a:spcBef>
              <a:spcAft>
                <a:spcPts val="0"/>
              </a:spcAft>
              <a:buSzPts val="600"/>
              <a:buNone/>
            </a:pPr>
            <a:r>
              <a:rPr lang="en" sz="1200">
                <a:solidFill>
                  <a:schemeClr val="dk1"/>
                </a:solidFill>
                <a:latin typeface="Calibri"/>
                <a:ea typeface="Calibri"/>
                <a:cs typeface="Calibri"/>
                <a:sym typeface="Calibri"/>
              </a:rPr>
              <a:t>(1) Change more than 33 percent of an existing program’s course work;</a:t>
            </a:r>
            <a:endParaRPr sz="1200">
              <a:solidFill>
                <a:schemeClr val="dk1"/>
              </a:solidFill>
              <a:latin typeface="Calibri"/>
              <a:ea typeface="Calibri"/>
              <a:cs typeface="Calibri"/>
              <a:sym typeface="Calibri"/>
            </a:endParaRPr>
          </a:p>
          <a:p>
            <a:pPr marL="0" lvl="0" indent="0" algn="l" rtl="0">
              <a:lnSpc>
                <a:spcPct val="100000"/>
              </a:lnSpc>
              <a:spcBef>
                <a:spcPts val="800"/>
              </a:spcBef>
              <a:spcAft>
                <a:spcPts val="0"/>
              </a:spcAft>
              <a:buSzPts val="600"/>
              <a:buNone/>
            </a:pPr>
            <a:r>
              <a:rPr lang="en" sz="1200">
                <a:solidFill>
                  <a:schemeClr val="dk1"/>
                </a:solidFill>
                <a:latin typeface="Calibri"/>
                <a:ea typeface="Calibri"/>
                <a:cs typeface="Calibri"/>
                <a:sym typeface="Calibri"/>
              </a:rPr>
              <a:t>(2) Offer an existing program as an off-campus program;</a:t>
            </a:r>
            <a:endParaRPr sz="1200">
              <a:solidFill>
                <a:schemeClr val="dk1"/>
              </a:solidFill>
              <a:latin typeface="Calibri"/>
              <a:ea typeface="Calibri"/>
              <a:cs typeface="Calibri"/>
              <a:sym typeface="Calibri"/>
            </a:endParaRPr>
          </a:p>
          <a:p>
            <a:pPr marL="0" lvl="0" indent="0" algn="l" rtl="0">
              <a:lnSpc>
                <a:spcPct val="100000"/>
              </a:lnSpc>
              <a:spcBef>
                <a:spcPts val="800"/>
              </a:spcBef>
              <a:spcAft>
                <a:spcPts val="0"/>
              </a:spcAft>
              <a:buSzPts val="600"/>
              <a:buNone/>
            </a:pPr>
            <a:r>
              <a:rPr lang="en" sz="1200">
                <a:solidFill>
                  <a:schemeClr val="dk1"/>
                </a:solidFill>
                <a:latin typeface="Calibri"/>
                <a:ea typeface="Calibri"/>
                <a:cs typeface="Calibri"/>
                <a:sym typeface="Calibri"/>
              </a:rPr>
              <a:t>(3) Establish a new area of concentration within an existing program</a:t>
            </a:r>
            <a:endParaRPr sz="1200">
              <a:solidFill>
                <a:schemeClr val="dk1"/>
              </a:solidFill>
              <a:latin typeface="Calibri"/>
              <a:ea typeface="Calibri"/>
              <a:cs typeface="Calibri"/>
              <a:sym typeface="Calibri"/>
            </a:endParaRPr>
          </a:p>
          <a:p>
            <a:pPr marL="0" lvl="0" indent="0" algn="l" rtl="0">
              <a:lnSpc>
                <a:spcPct val="100000"/>
              </a:lnSpc>
              <a:spcBef>
                <a:spcPts val="800"/>
              </a:spcBef>
              <a:spcAft>
                <a:spcPts val="0"/>
              </a:spcAft>
              <a:buSzPts val="600"/>
              <a:buNone/>
            </a:pPr>
            <a:r>
              <a:rPr lang="en" sz="1200">
                <a:solidFill>
                  <a:schemeClr val="dk1"/>
                </a:solidFill>
                <a:highlight>
                  <a:srgbClr val="FFFFFF"/>
                </a:highlight>
                <a:latin typeface="Calibri"/>
                <a:ea typeface="Calibri"/>
                <a:cs typeface="Calibri"/>
                <a:sym typeface="Calibri"/>
              </a:rPr>
              <a:t>(4) Establish a new program title within an approved program</a:t>
            </a:r>
            <a:endParaRPr sz="1200">
              <a:solidFill>
                <a:schemeClr val="dk1"/>
              </a:solidFill>
              <a:latin typeface="Calibri"/>
              <a:ea typeface="Calibri"/>
              <a:cs typeface="Calibri"/>
              <a:sym typeface="Calibri"/>
            </a:endParaRPr>
          </a:p>
          <a:p>
            <a:pPr marL="0" lvl="0" indent="0" algn="l" rtl="0">
              <a:lnSpc>
                <a:spcPct val="100000"/>
              </a:lnSpc>
              <a:spcBef>
                <a:spcPts val="800"/>
              </a:spcBef>
              <a:spcAft>
                <a:spcPts val="0"/>
              </a:spcAft>
              <a:buSzPts val="600"/>
              <a:buNone/>
            </a:pPr>
            <a:endParaRPr sz="1200"/>
          </a:p>
          <a:p>
            <a:pPr marL="0" lvl="0" indent="0" algn="l" rtl="0">
              <a:lnSpc>
                <a:spcPct val="100000"/>
              </a:lnSpc>
              <a:spcBef>
                <a:spcPts val="800"/>
              </a:spcBef>
              <a:spcAft>
                <a:spcPts val="0"/>
              </a:spcAft>
              <a:buSzPts val="600"/>
              <a:buNone/>
            </a:pPr>
            <a:r>
              <a:rPr lang="en" sz="1100" u="sng">
                <a:solidFill>
                  <a:schemeClr val="hlink"/>
                </a:solidFill>
                <a:latin typeface="Calibri"/>
                <a:ea typeface="Calibri"/>
                <a:cs typeface="Calibri"/>
                <a:sym typeface="Calibri"/>
                <a:hlinkClick r:id="rId3"/>
              </a:rPr>
              <a:t>COMAR 13B.02.03.03.E</a:t>
            </a:r>
            <a:endParaRPr sz="1100">
              <a:latin typeface="Calibri"/>
              <a:ea typeface="Calibri"/>
              <a:cs typeface="Calibri"/>
              <a:sym typeface="Calibri"/>
            </a:endParaRPr>
          </a:p>
        </p:txBody>
      </p:sp>
      <p:sp>
        <p:nvSpPr>
          <p:cNvPr id="229" name="Google Shape;229;g2831404fa8c_0_25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800"/>
              </a:spcBef>
              <a:spcAft>
                <a:spcPts val="0"/>
              </a:spcAft>
              <a:buSzPts val="1800"/>
              <a:buNone/>
            </a:pPr>
            <a:r>
              <a:rPr lang="en" sz="2000" dirty="0">
                <a:solidFill>
                  <a:schemeClr val="tx1"/>
                </a:solidFill>
                <a:latin typeface="Calibri"/>
                <a:ea typeface="Calibri"/>
                <a:cs typeface="Calibri"/>
                <a:sym typeface="Calibri"/>
              </a:rPr>
              <a:t>Non-Substantial Modification</a:t>
            </a:r>
            <a:endParaRPr sz="2000" dirty="0">
              <a:solidFill>
                <a:schemeClr val="tx1"/>
              </a:solidFill>
              <a:latin typeface="Calibri"/>
              <a:ea typeface="Calibri"/>
              <a:cs typeface="Calibri"/>
              <a:sym typeface="Calibri"/>
            </a:endParaRPr>
          </a:p>
        </p:txBody>
      </p:sp>
      <p:sp>
        <p:nvSpPr>
          <p:cNvPr id="230" name="Google Shape;230;g2831404fa8c_0_25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lnSpc>
                <a:spcPct val="100000"/>
              </a:lnSpc>
              <a:spcBef>
                <a:spcPts val="800"/>
              </a:spcBef>
              <a:spcAft>
                <a:spcPts val="0"/>
              </a:spcAft>
              <a:buSzPct val="82352"/>
              <a:buNone/>
            </a:pPr>
            <a:r>
              <a:rPr lang="en" sz="1700">
                <a:solidFill>
                  <a:schemeClr val="dk1"/>
                </a:solidFill>
                <a:latin typeface="Calibri"/>
                <a:ea typeface="Calibri"/>
                <a:cs typeface="Calibri"/>
                <a:sym typeface="Calibri"/>
              </a:rPr>
              <a:t>Non-substantial modifications are considered: any credit change to the total program requirement credits (excluding general education requirements for bachelor’s and associate’s degrees) that is 33% or less of the total program credits.</a:t>
            </a:r>
            <a:endParaRPr sz="1700">
              <a:solidFill>
                <a:schemeClr val="dk1"/>
              </a:solidFill>
              <a:latin typeface="Calibri"/>
              <a:ea typeface="Calibri"/>
              <a:cs typeface="Calibri"/>
              <a:sym typeface="Calibri"/>
            </a:endParaRPr>
          </a:p>
          <a:p>
            <a:pPr marL="0" lvl="0" indent="0" algn="l" rtl="0">
              <a:lnSpc>
                <a:spcPct val="100000"/>
              </a:lnSpc>
              <a:spcBef>
                <a:spcPts val="800"/>
              </a:spcBef>
              <a:spcAft>
                <a:spcPts val="0"/>
              </a:spcAft>
              <a:buSzPct val="82352"/>
              <a:buNone/>
            </a:pPr>
            <a:endParaRPr sz="1700">
              <a:solidFill>
                <a:schemeClr val="dk1"/>
              </a:solidFill>
              <a:latin typeface="Calibri"/>
              <a:ea typeface="Calibri"/>
              <a:cs typeface="Calibri"/>
              <a:sym typeface="Calibri"/>
            </a:endParaRPr>
          </a:p>
          <a:p>
            <a:pPr marL="0" lvl="0" indent="0" algn="l" rtl="0">
              <a:lnSpc>
                <a:spcPct val="100000"/>
              </a:lnSpc>
              <a:spcBef>
                <a:spcPts val="800"/>
              </a:spcBef>
              <a:spcAft>
                <a:spcPts val="0"/>
              </a:spcAft>
              <a:buSzPct val="82352"/>
              <a:buNone/>
            </a:pPr>
            <a:r>
              <a:rPr lang="en" sz="1700">
                <a:solidFill>
                  <a:schemeClr val="dk1"/>
                </a:solidFill>
                <a:latin typeface="Calibri"/>
                <a:ea typeface="Calibri"/>
                <a:cs typeface="Calibri"/>
                <a:sym typeface="Calibri"/>
              </a:rPr>
              <a:t>Institutions should submit the non-substantial modification cover sheet accompanied with a letter of notification that describes and provides a justification(rationale) for the proposed change, along with supporting and/or comparative documentation (i.e. course outlines, course descriptions) from the existing and proposed programs.</a:t>
            </a:r>
            <a:endParaRPr sz="1700">
              <a:solidFill>
                <a:schemeClr val="dk1"/>
              </a:solidFill>
              <a:latin typeface="Calibri"/>
              <a:ea typeface="Calibri"/>
              <a:cs typeface="Calibri"/>
              <a:sym typeface="Calibri"/>
            </a:endParaRPr>
          </a:p>
          <a:p>
            <a:pPr marL="0" lvl="0" indent="0" algn="l" rtl="0">
              <a:lnSpc>
                <a:spcPct val="100000"/>
              </a:lnSpc>
              <a:spcBef>
                <a:spcPts val="800"/>
              </a:spcBef>
              <a:spcAft>
                <a:spcPts val="0"/>
              </a:spcAft>
              <a:buSzPct val="116666"/>
              <a:buNone/>
            </a:pPr>
            <a:endParaRPr sz="1200"/>
          </a:p>
          <a:p>
            <a:pPr marL="0" lvl="0" indent="0" algn="l" rtl="0">
              <a:lnSpc>
                <a:spcPct val="100000"/>
              </a:lnSpc>
              <a:spcBef>
                <a:spcPts val="800"/>
              </a:spcBef>
              <a:spcAft>
                <a:spcPts val="0"/>
              </a:spcAft>
              <a:buSzPct val="88211"/>
              <a:buNone/>
            </a:pPr>
            <a:r>
              <a:rPr lang="en" sz="1587" u="sng">
                <a:solidFill>
                  <a:schemeClr val="hlink"/>
                </a:solidFill>
                <a:latin typeface="Calibri"/>
                <a:ea typeface="Calibri"/>
                <a:cs typeface="Calibri"/>
                <a:sym typeface="Calibri"/>
                <a:hlinkClick r:id="rId4"/>
              </a:rPr>
              <a:t>COMAR 13B.02.03.02-1</a:t>
            </a:r>
            <a:endParaRPr sz="1587">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600" b="1" u="sng" dirty="0">
                <a:latin typeface="Calibri" panose="020F0502020204030204" pitchFamily="34" charset="0"/>
                <a:ea typeface="Calibri"/>
                <a:cs typeface="Calibri" panose="020F0502020204030204" pitchFamily="34" charset="0"/>
                <a:sym typeface="Calibri"/>
              </a:rPr>
              <a:t>MHEC Program Modification Chart </a:t>
            </a:r>
            <a:endParaRPr sz="3600" b="1" u="sng" dirty="0">
              <a:latin typeface="Calibri" panose="020F0502020204030204" pitchFamily="34" charset="0"/>
              <a:ea typeface="Calibri"/>
              <a:cs typeface="Calibri" panose="020F0502020204030204" pitchFamily="34" charset="0"/>
              <a:sym typeface="Calibri"/>
            </a:endParaRPr>
          </a:p>
        </p:txBody>
      </p:sp>
      <p:graphicFrame>
        <p:nvGraphicFramePr>
          <p:cNvPr id="237" name="Google Shape;237;p13"/>
          <p:cNvGraphicFramePr/>
          <p:nvPr/>
        </p:nvGraphicFramePr>
        <p:xfrm>
          <a:off x="628650" y="1662338"/>
          <a:ext cx="7715250" cy="2400250"/>
        </p:xfrm>
        <a:graphic>
          <a:graphicData uri="http://schemas.openxmlformats.org/drawingml/2006/table">
            <a:tbl>
              <a:tblPr>
                <a:noFill/>
                <a:tableStyleId>{58203B85-34FA-4F3C-86C4-A4AFC2E0B432}</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tblGrid>
              <a:tr h="285750">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333333"/>
                          </a:solidFill>
                          <a:latin typeface="Calibri"/>
                          <a:ea typeface="Calibri"/>
                          <a:cs typeface="Calibri"/>
                          <a:sym typeface="Calibri"/>
                        </a:rPr>
                        <a:t>OLD Program Requirements</a:t>
                      </a:r>
                      <a:endParaRPr sz="1200" b="1" u="none" strike="noStrike" cap="none">
                        <a:solidFill>
                          <a:srgbClr val="333333"/>
                        </a:solidFill>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AC090"/>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333333"/>
                          </a:solidFill>
                          <a:latin typeface="Calibri"/>
                          <a:ea typeface="Calibri"/>
                          <a:cs typeface="Calibri"/>
                          <a:sym typeface="Calibri"/>
                        </a:rPr>
                        <a:t>Credits</a:t>
                      </a:r>
                      <a:endParaRPr sz="1200" b="1" u="none" strike="noStrike" cap="none">
                        <a:solidFill>
                          <a:srgbClr val="333333"/>
                        </a:solidFill>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AC090"/>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333333"/>
                          </a:solidFill>
                          <a:latin typeface="Calibri"/>
                          <a:ea typeface="Calibri"/>
                          <a:cs typeface="Calibri"/>
                          <a:sym typeface="Calibri"/>
                        </a:rPr>
                        <a:t>Removed, Changed, or Added</a:t>
                      </a:r>
                      <a:endParaRPr sz="1200" b="1" u="none" strike="noStrike" cap="none">
                        <a:solidFill>
                          <a:srgbClr val="333333"/>
                        </a:solidFill>
                        <a:latin typeface="Calibri"/>
                        <a:ea typeface="Calibri"/>
                        <a:cs typeface="Calibri"/>
                        <a:sym typeface="Calibri"/>
                      </a:endParaRPr>
                    </a:p>
                    <a:p>
                      <a:pPr marL="0" marR="0" lvl="0" indent="0" algn="l" rtl="0">
                        <a:lnSpc>
                          <a:spcPct val="115000"/>
                        </a:lnSpc>
                        <a:spcBef>
                          <a:spcPts val="900"/>
                        </a:spcBef>
                        <a:spcAft>
                          <a:spcPts val="0"/>
                        </a:spcAft>
                        <a:buClr>
                          <a:srgbClr val="000000"/>
                        </a:buClr>
                        <a:buSzPts val="1200"/>
                        <a:buFont typeface="Arial"/>
                        <a:buNone/>
                      </a:pP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93CDDC"/>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333333"/>
                          </a:solidFill>
                          <a:latin typeface="Calibri"/>
                          <a:ea typeface="Calibri"/>
                          <a:cs typeface="Calibri"/>
                          <a:sym typeface="Calibri"/>
                        </a:rPr>
                        <a:t>NEW Program Requirements</a:t>
                      </a:r>
                      <a:endParaRPr sz="1200" b="1" u="none" strike="noStrike" cap="none">
                        <a:solidFill>
                          <a:srgbClr val="333333"/>
                        </a:solidFill>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2D69B"/>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333333"/>
                          </a:solidFill>
                          <a:latin typeface="Calibri"/>
                          <a:ea typeface="Calibri"/>
                          <a:cs typeface="Calibri"/>
                          <a:sym typeface="Calibri"/>
                        </a:rPr>
                        <a:t>Credits</a:t>
                      </a:r>
                      <a:endParaRPr sz="1200" b="1" u="none" strike="noStrike" cap="none">
                        <a:solidFill>
                          <a:srgbClr val="333333"/>
                        </a:solidFill>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2D69B"/>
                    </a:solidFill>
                  </a:tcPr>
                </a:tc>
                <a:extLst>
                  <a:ext uri="{0D108BD9-81ED-4DB2-BD59-A6C34878D82A}">
                    <a16:rowId xmlns:a16="http://schemas.microsoft.com/office/drawing/2014/main" val="10000"/>
                  </a:ext>
                </a:extLst>
              </a:tr>
              <a:tr h="2857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T w="11900"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T w="11900"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T w="11900"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T w="11900"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T w="119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2857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r h="2857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B w="119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B w="119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B w="119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B w="119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68575" marB="68575">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222222"/>
                          </a:solidFill>
                          <a:latin typeface="Calibri"/>
                          <a:ea typeface="Calibri"/>
                          <a:cs typeface="Calibri"/>
                          <a:sym typeface="Calibri"/>
                        </a:rPr>
                        <a:t>Total OLD Program Requirements</a:t>
                      </a:r>
                      <a:endParaRPr sz="1200" b="1" u="none" strike="noStrike" cap="none">
                        <a:solidFill>
                          <a:srgbClr val="222222"/>
                        </a:solidFill>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b="1" u="none" strike="noStrike" cap="none">
                          <a:solidFill>
                            <a:srgbClr val="222222"/>
                          </a:solidFill>
                          <a:latin typeface="Calibri"/>
                          <a:ea typeface="Calibri"/>
                          <a:cs typeface="Calibri"/>
                          <a:sym typeface="Calibri"/>
                        </a:rPr>
                        <a:t>Total NEW Program Requirements</a:t>
                      </a:r>
                      <a:endParaRPr sz="1200" b="1" u="none" strike="noStrike" cap="none">
                        <a:solidFill>
                          <a:srgbClr val="222222"/>
                        </a:solidFill>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51425" marR="51425" marT="68575" marB="6857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628650" y="265969"/>
            <a:ext cx="7886700" cy="7107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 sz="3600" b="1" u="sng" dirty="0">
                <a:latin typeface="Calibri"/>
                <a:ea typeface="Calibri"/>
                <a:cs typeface="Calibri"/>
                <a:sym typeface="Calibri"/>
              </a:rPr>
              <a:t>33% Threshold Calculation</a:t>
            </a:r>
            <a:endParaRPr sz="3600" b="1" u="sng" dirty="0">
              <a:latin typeface="Calibri"/>
              <a:ea typeface="Calibri"/>
              <a:cs typeface="Calibri"/>
              <a:sym typeface="Calibri"/>
            </a:endParaRPr>
          </a:p>
        </p:txBody>
      </p:sp>
      <p:sp>
        <p:nvSpPr>
          <p:cNvPr id="244" name="Google Shape;244;p14"/>
          <p:cNvSpPr txBox="1">
            <a:spLocks noGrp="1"/>
          </p:cNvSpPr>
          <p:nvPr>
            <p:ph type="body" idx="1"/>
          </p:nvPr>
        </p:nvSpPr>
        <p:spPr>
          <a:xfrm>
            <a:off x="628650" y="897863"/>
            <a:ext cx="7696200" cy="3953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400" dirty="0">
                <a:solidFill>
                  <a:schemeClr val="dk1"/>
                </a:solidFill>
                <a:latin typeface="Calibri"/>
                <a:ea typeface="Calibri"/>
                <a:cs typeface="Calibri"/>
                <a:sym typeface="Calibri"/>
              </a:rPr>
              <a:t>-Count the </a:t>
            </a:r>
            <a:r>
              <a:rPr lang="en" sz="1400" u="sng" dirty="0">
                <a:solidFill>
                  <a:schemeClr val="dk1"/>
                </a:solidFill>
                <a:latin typeface="Calibri"/>
                <a:ea typeface="Calibri"/>
                <a:cs typeface="Calibri"/>
                <a:sym typeface="Calibri"/>
              </a:rPr>
              <a:t>credits</a:t>
            </a:r>
            <a:r>
              <a:rPr lang="en" sz="1400" dirty="0">
                <a:solidFill>
                  <a:schemeClr val="dk1"/>
                </a:solidFill>
                <a:latin typeface="Calibri"/>
                <a:ea typeface="Calibri"/>
                <a:cs typeface="Calibri"/>
                <a:sym typeface="Calibri"/>
              </a:rPr>
              <a:t> for each course </a:t>
            </a:r>
            <a:r>
              <a:rPr lang="en" sz="1400" b="1" dirty="0">
                <a:solidFill>
                  <a:schemeClr val="dk1"/>
                </a:solidFill>
                <a:latin typeface="Calibri"/>
                <a:ea typeface="Calibri"/>
                <a:cs typeface="Calibri"/>
                <a:sym typeface="Calibri"/>
              </a:rPr>
              <a:t>changed</a:t>
            </a:r>
            <a:r>
              <a:rPr lang="en" sz="1400" dirty="0">
                <a:solidFill>
                  <a:schemeClr val="dk1"/>
                </a:solidFill>
                <a:latin typeface="Calibri"/>
                <a:ea typeface="Calibri"/>
                <a:cs typeface="Calibri"/>
                <a:sym typeface="Calibri"/>
              </a:rPr>
              <a:t>, </a:t>
            </a:r>
            <a:r>
              <a:rPr lang="en" sz="1400" b="1" dirty="0">
                <a:solidFill>
                  <a:schemeClr val="dk1"/>
                </a:solidFill>
                <a:latin typeface="Calibri"/>
                <a:ea typeface="Calibri"/>
                <a:cs typeface="Calibri"/>
                <a:sym typeface="Calibri"/>
              </a:rPr>
              <a:t>added</a:t>
            </a:r>
            <a:r>
              <a:rPr lang="en" sz="1400" dirty="0">
                <a:solidFill>
                  <a:schemeClr val="dk1"/>
                </a:solidFill>
                <a:latin typeface="Calibri"/>
                <a:ea typeface="Calibri"/>
                <a:cs typeface="Calibri"/>
                <a:sym typeface="Calibri"/>
              </a:rPr>
              <a:t> or </a:t>
            </a:r>
            <a:r>
              <a:rPr lang="en" sz="1400" b="1" dirty="0">
                <a:solidFill>
                  <a:schemeClr val="dk1"/>
                </a:solidFill>
                <a:latin typeface="Calibri"/>
                <a:ea typeface="Calibri"/>
                <a:cs typeface="Calibri"/>
                <a:sym typeface="Calibri"/>
              </a:rPr>
              <a:t>removed</a:t>
            </a:r>
            <a:r>
              <a:rPr lang="en" sz="1400" dirty="0">
                <a:solidFill>
                  <a:schemeClr val="dk1"/>
                </a:solidFill>
                <a:latin typeface="Calibri"/>
                <a:ea typeface="Calibri"/>
                <a:cs typeface="Calibri"/>
                <a:sym typeface="Calibri"/>
              </a:rPr>
              <a:t> from the program requirements.</a:t>
            </a:r>
            <a:endParaRPr sz="1400" dirty="0">
              <a:solidFill>
                <a:schemeClr val="dk1"/>
              </a:solidFill>
              <a:latin typeface="Calibri"/>
              <a:ea typeface="Calibri"/>
              <a:cs typeface="Calibri"/>
              <a:sym typeface="Calibri"/>
            </a:endParaRPr>
          </a:p>
          <a:p>
            <a:pPr marL="0" lvl="0" indent="0" algn="l" rtl="0">
              <a:lnSpc>
                <a:spcPct val="100000"/>
              </a:lnSpc>
              <a:spcBef>
                <a:spcPts val="1500"/>
              </a:spcBef>
              <a:spcAft>
                <a:spcPts val="0"/>
              </a:spcAft>
              <a:buSzPts val="1400"/>
              <a:buNone/>
            </a:pPr>
            <a:r>
              <a:rPr lang="en" sz="1400" dirty="0">
                <a:solidFill>
                  <a:schemeClr val="dk1"/>
                </a:solidFill>
                <a:highlight>
                  <a:srgbClr val="FFFFFF"/>
                </a:highlight>
                <a:latin typeface="Calibri"/>
                <a:ea typeface="Calibri"/>
                <a:cs typeface="Calibri"/>
                <a:sym typeface="Calibri"/>
              </a:rPr>
              <a:t>-If free electives or restrictive are added or removed these changes are not counted toward the 33% calculation </a:t>
            </a:r>
            <a:r>
              <a:rPr lang="en" sz="1400" b="1" dirty="0">
                <a:solidFill>
                  <a:schemeClr val="dk1"/>
                </a:solidFill>
                <a:highlight>
                  <a:srgbClr val="FFFFFF"/>
                </a:highlight>
                <a:latin typeface="Calibri"/>
                <a:ea typeface="Calibri"/>
                <a:cs typeface="Calibri"/>
                <a:sym typeface="Calibri"/>
              </a:rPr>
              <a:t>EXCEPT </a:t>
            </a:r>
            <a:r>
              <a:rPr lang="en" sz="1400" dirty="0">
                <a:solidFill>
                  <a:schemeClr val="dk1"/>
                </a:solidFill>
                <a:highlight>
                  <a:srgbClr val="FFFFFF"/>
                </a:highlight>
                <a:latin typeface="Calibri"/>
                <a:ea typeface="Calibri"/>
                <a:cs typeface="Calibri"/>
                <a:sym typeface="Calibri"/>
              </a:rPr>
              <a:t>when the total required free or restrive elective credits change.</a:t>
            </a:r>
            <a:endParaRPr sz="1400" dirty="0">
              <a:solidFill>
                <a:schemeClr val="dk1"/>
              </a:solidFill>
              <a:latin typeface="Calibri"/>
              <a:ea typeface="Calibri"/>
              <a:cs typeface="Calibri"/>
              <a:sym typeface="Calibri"/>
            </a:endParaRPr>
          </a:p>
          <a:p>
            <a:pPr marL="0" lvl="0" indent="0" algn="l" rtl="0">
              <a:lnSpc>
                <a:spcPct val="100000"/>
              </a:lnSpc>
              <a:spcBef>
                <a:spcPts val="1500"/>
              </a:spcBef>
              <a:spcAft>
                <a:spcPts val="0"/>
              </a:spcAft>
              <a:buSzPts val="1400"/>
              <a:buNone/>
            </a:pPr>
            <a:r>
              <a:rPr lang="en" sz="1400" dirty="0">
                <a:solidFill>
                  <a:schemeClr val="dk1"/>
                </a:solidFill>
                <a:latin typeface="Calibri"/>
                <a:ea typeface="Calibri"/>
                <a:cs typeface="Calibri"/>
                <a:sym typeface="Calibri"/>
              </a:rPr>
              <a:t>-If the institution presents something as a replaced course then you count the credits for the old course (removed) and the credits for the course that is replacing it (added).</a:t>
            </a:r>
            <a:endParaRPr sz="1400" dirty="0">
              <a:solidFill>
                <a:schemeClr val="dk1"/>
              </a:solidFill>
              <a:latin typeface="Calibri"/>
              <a:ea typeface="Calibri"/>
              <a:cs typeface="Calibri"/>
              <a:sym typeface="Calibri"/>
            </a:endParaRPr>
          </a:p>
          <a:p>
            <a:pPr marL="0" lvl="0" indent="0" algn="l" rtl="0">
              <a:lnSpc>
                <a:spcPct val="100000"/>
              </a:lnSpc>
              <a:spcBef>
                <a:spcPts val="900"/>
              </a:spcBef>
              <a:spcAft>
                <a:spcPts val="0"/>
              </a:spcAft>
              <a:buSzPts val="1400"/>
              <a:buNone/>
            </a:pPr>
            <a:r>
              <a:rPr lang="en" sz="1400" b="1" u="sng" dirty="0">
                <a:solidFill>
                  <a:schemeClr val="dk1"/>
                </a:solidFill>
                <a:latin typeface="Calibri"/>
                <a:ea typeface="Calibri"/>
                <a:cs typeface="Calibri"/>
                <a:sym typeface="Calibri"/>
              </a:rPr>
              <a:t>For example</a:t>
            </a:r>
            <a:r>
              <a:rPr lang="en" sz="1400"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400" dirty="0">
                <a:solidFill>
                  <a:schemeClr val="dk1"/>
                </a:solidFill>
                <a:latin typeface="Calibri"/>
                <a:ea typeface="Calibri"/>
                <a:cs typeface="Calibri"/>
                <a:sym typeface="Calibri"/>
              </a:rPr>
              <a:t>A proposed program has 45 total credits in the program requirements and restrictive electives:</a:t>
            </a:r>
            <a:endParaRPr sz="1400" dirty="0">
              <a:solidFill>
                <a:schemeClr val="dk1"/>
              </a:solidFill>
              <a:latin typeface="Calibri"/>
              <a:ea typeface="Calibri"/>
              <a:cs typeface="Calibri"/>
              <a:sym typeface="Calibri"/>
            </a:endParaRPr>
          </a:p>
          <a:p>
            <a:pPr marL="1028700" lvl="2" indent="-254000" algn="l" rtl="0">
              <a:lnSpc>
                <a:spcPct val="100000"/>
              </a:lnSpc>
              <a:spcBef>
                <a:spcPts val="500"/>
              </a:spcBef>
              <a:spcAft>
                <a:spcPts val="0"/>
              </a:spcAft>
              <a:buSzPts val="1400"/>
              <a:buFont typeface="Calibri"/>
              <a:buChar char="▪"/>
            </a:pPr>
            <a:r>
              <a:rPr lang="en" dirty="0">
                <a:solidFill>
                  <a:schemeClr val="dk1"/>
                </a:solidFill>
                <a:latin typeface="Calibri"/>
                <a:ea typeface="Calibri"/>
                <a:cs typeface="Calibri"/>
                <a:sym typeface="Calibri"/>
              </a:rPr>
              <a:t>33% of 45 credits = 14.85. (we round this up to a 15 credit change</a:t>
            </a:r>
            <a:r>
              <a:rPr lang="en" dirty="0" smtClean="0">
                <a:solidFill>
                  <a:schemeClr val="dk1"/>
                </a:solidFill>
                <a:latin typeface="Calibri"/>
                <a:ea typeface="Calibri"/>
                <a:cs typeface="Calibri"/>
                <a:sym typeface="Calibri"/>
              </a:rPr>
              <a:t>).</a:t>
            </a: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028700" lvl="2" indent="-254000" algn="l" rtl="0">
              <a:lnSpc>
                <a:spcPct val="100000"/>
              </a:lnSpc>
              <a:spcBef>
                <a:spcPts val="500"/>
              </a:spcBef>
              <a:spcAft>
                <a:spcPts val="0"/>
              </a:spcAft>
              <a:buSzPts val="1400"/>
              <a:buFont typeface="Calibri"/>
              <a:buChar char="▪"/>
            </a:pPr>
            <a:r>
              <a:rPr lang="en" dirty="0">
                <a:solidFill>
                  <a:schemeClr val="dk1"/>
                </a:solidFill>
                <a:latin typeface="Calibri"/>
                <a:ea typeface="Calibri"/>
                <a:cs typeface="Calibri"/>
                <a:sym typeface="Calibri"/>
              </a:rPr>
              <a:t>So, if 15 credits or less of the total program requirements and restrictive electives as applicable are changed and the total credits for any free electives remains the same then, it would be considered a non-substantial program modification. </a:t>
            </a:r>
            <a:endParaRPr dirty="0">
              <a:solidFill>
                <a:schemeClr val="dk1"/>
              </a:solidFill>
              <a:latin typeface="Calibri"/>
              <a:ea typeface="Calibri"/>
              <a:cs typeface="Calibri"/>
              <a:sym typeface="Calibri"/>
            </a:endParaRPr>
          </a:p>
          <a:p>
            <a:pPr marL="1028700" lvl="2" indent="-254000" algn="l" rtl="0">
              <a:lnSpc>
                <a:spcPct val="100000"/>
              </a:lnSpc>
              <a:spcBef>
                <a:spcPts val="500"/>
              </a:spcBef>
              <a:spcAft>
                <a:spcPts val="0"/>
              </a:spcAft>
              <a:buSzPts val="1400"/>
              <a:buFont typeface="Calibri"/>
              <a:buChar char="▪"/>
            </a:pPr>
            <a:r>
              <a:rPr lang="en" dirty="0">
                <a:solidFill>
                  <a:schemeClr val="dk1"/>
                </a:solidFill>
                <a:latin typeface="Calibri"/>
                <a:ea typeface="Calibri"/>
                <a:cs typeface="Calibri"/>
                <a:sym typeface="Calibri"/>
              </a:rPr>
              <a:t>If more than 15 credits are changed (calculated as explained above) then it is a substantial program modification and the institution must re-submit the request as a full program proposal with circulation.</a:t>
            </a:r>
            <a:endParaRPr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831404fa8c_0_14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600" b="1" u="sng" dirty="0">
                <a:latin typeface="Calibri"/>
                <a:ea typeface="Calibri"/>
                <a:cs typeface="Calibri"/>
                <a:sym typeface="Calibri"/>
              </a:rPr>
              <a:t>Reasonableness of Program Duplication</a:t>
            </a:r>
            <a:endParaRPr sz="3600" u="sng" dirty="0">
              <a:latin typeface="Calibri"/>
              <a:ea typeface="Calibri"/>
              <a:cs typeface="Calibri"/>
              <a:sym typeface="Calibri"/>
            </a:endParaRPr>
          </a:p>
        </p:txBody>
      </p:sp>
      <p:sp>
        <p:nvSpPr>
          <p:cNvPr id="250" name="Google Shape;250;g2831404fa8c_0_149"/>
          <p:cNvSpPr txBox="1">
            <a:spLocks noGrp="1"/>
          </p:cNvSpPr>
          <p:nvPr>
            <p:ph type="body" idx="1"/>
          </p:nvPr>
        </p:nvSpPr>
        <p:spPr>
          <a:xfrm>
            <a:off x="591550" y="1268044"/>
            <a:ext cx="7886700" cy="3263400"/>
          </a:xfrm>
          <a:prstGeom prst="rect">
            <a:avLst/>
          </a:prstGeom>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Calibri"/>
              <a:buAutoNum type="arabicPeriod"/>
            </a:pPr>
            <a:r>
              <a:rPr lang="en" dirty="0">
                <a:solidFill>
                  <a:schemeClr val="dk1"/>
                </a:solidFill>
                <a:highlight>
                  <a:schemeClr val="lt1"/>
                </a:highlight>
                <a:latin typeface="Calibri"/>
                <a:ea typeface="Calibri"/>
                <a:cs typeface="Calibri"/>
                <a:sym typeface="Calibri"/>
              </a:rPr>
              <a:t>Identify similar programs in the State and/or same geographical area.  Discuss similarities and differences between the proposed program and others in the same degree to be awarded</a:t>
            </a:r>
            <a:r>
              <a:rPr lang="en" dirty="0" smtClean="0">
                <a:solidFill>
                  <a:schemeClr val="dk1"/>
                </a:solidFill>
                <a:highlight>
                  <a:schemeClr val="lt1"/>
                </a:highlight>
                <a:latin typeface="Calibri"/>
                <a:ea typeface="Calibri"/>
                <a:cs typeface="Calibri"/>
                <a:sym typeface="Calibri"/>
              </a:rPr>
              <a:t>.</a:t>
            </a:r>
            <a:endParaRPr dirty="0">
              <a:solidFill>
                <a:schemeClr val="dk1"/>
              </a:solidFill>
              <a:highlight>
                <a:schemeClr val="lt1"/>
              </a:highlight>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 dirty="0">
                <a:solidFill>
                  <a:schemeClr val="dk1"/>
                </a:solidFill>
                <a:highlight>
                  <a:schemeClr val="lt1"/>
                </a:highlight>
                <a:latin typeface="Calibri"/>
                <a:ea typeface="Calibri"/>
                <a:cs typeface="Calibri"/>
                <a:sym typeface="Calibri"/>
              </a:rPr>
              <a:t>Provide justification for the proposed program.</a:t>
            </a:r>
            <a:endParaRPr dirty="0">
              <a:solidFill>
                <a:schemeClr val="dk1"/>
              </a:solidFill>
              <a:highlight>
                <a:schemeClr val="lt1"/>
              </a:highlight>
              <a:latin typeface="Calibri"/>
              <a:ea typeface="Calibri"/>
              <a:cs typeface="Calibri"/>
              <a:sym typeface="Calibri"/>
            </a:endParaRPr>
          </a:p>
          <a:p>
            <a:pPr marL="0" lvl="0" indent="0" algn="just" rtl="0">
              <a:lnSpc>
                <a:spcPct val="100000"/>
              </a:lnSpc>
              <a:spcBef>
                <a:spcPts val="1200"/>
              </a:spcBef>
              <a:spcAft>
                <a:spcPts val="0"/>
              </a:spcAft>
              <a:buNone/>
            </a:pPr>
            <a:r>
              <a:rPr lang="en" i="1" dirty="0">
                <a:solidFill>
                  <a:schemeClr val="dk1"/>
                </a:solidFill>
                <a:latin typeface="Calibri"/>
                <a:ea typeface="Calibri"/>
                <a:cs typeface="Calibri"/>
                <a:sym typeface="Calibri"/>
              </a:rPr>
              <a:t>Must address: (C)(2)(g) Educational justification for the dual operation of programs broadly similar to unique or high-demand programs at HBIs.</a:t>
            </a:r>
            <a:endParaRPr dirty="0">
              <a:solidFill>
                <a:schemeClr val="dk1"/>
              </a:solidFill>
              <a:highlight>
                <a:schemeClr val="lt1"/>
              </a:highlight>
              <a:latin typeface="Calibri"/>
              <a:ea typeface="Calibri"/>
              <a:cs typeface="Calibri"/>
              <a:sym typeface="Calibri"/>
            </a:endParaRPr>
          </a:p>
          <a:p>
            <a:pPr marL="0" lvl="0" indent="0" algn="just" rtl="0">
              <a:lnSpc>
                <a:spcPct val="100000"/>
              </a:lnSpc>
              <a:spcBef>
                <a:spcPts val="1200"/>
              </a:spcBef>
              <a:spcAft>
                <a:spcPts val="0"/>
              </a:spcAft>
              <a:buNone/>
            </a:pPr>
            <a:endParaRPr dirty="0">
              <a:solidFill>
                <a:schemeClr val="dk1"/>
              </a:solidFill>
              <a:highlight>
                <a:schemeClr val="lt1"/>
              </a:highlight>
              <a:latin typeface="Calibri"/>
              <a:ea typeface="Calibri"/>
              <a:cs typeface="Calibri"/>
              <a:sym typeface="Calibri"/>
            </a:endParaRPr>
          </a:p>
          <a:p>
            <a:pPr marL="0" lvl="0" indent="0" algn="just" rtl="0">
              <a:lnSpc>
                <a:spcPct val="100000"/>
              </a:lnSpc>
              <a:spcBef>
                <a:spcPts val="1200"/>
              </a:spcBef>
              <a:spcAft>
                <a:spcPts val="0"/>
              </a:spcAft>
              <a:buClr>
                <a:schemeClr val="dk1"/>
              </a:buClr>
              <a:buSzPts val="1800"/>
              <a:buFont typeface="Arial"/>
              <a:buNone/>
            </a:pPr>
            <a:r>
              <a:rPr lang="en" sz="1400" u="sng" dirty="0">
                <a:solidFill>
                  <a:schemeClr val="hlink"/>
                </a:solidFill>
                <a:latin typeface="Calibri"/>
                <a:ea typeface="Calibri"/>
                <a:cs typeface="Calibri"/>
                <a:sym typeface="Calibri"/>
                <a:hlinkClick r:id="rId3"/>
              </a:rPr>
              <a:t>COMAR 13B.02.03.09</a:t>
            </a:r>
            <a:endParaRPr sz="1400" dirty="0">
              <a:solidFill>
                <a:schemeClr val="accent5"/>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600" b="1" u="sng" dirty="0">
                <a:latin typeface="Calibri"/>
                <a:ea typeface="Calibri"/>
                <a:cs typeface="Calibri"/>
                <a:sym typeface="Calibri"/>
              </a:rPr>
              <a:t>Relevance to High-demand </a:t>
            </a:r>
            <a:r>
              <a:rPr lang="en" sz="3600" b="1" u="sng" dirty="0" smtClean="0">
                <a:latin typeface="Calibri"/>
                <a:ea typeface="Calibri"/>
                <a:cs typeface="Calibri"/>
                <a:sym typeface="Calibri"/>
              </a:rPr>
              <a:t>and Unique Programs </a:t>
            </a:r>
            <a:r>
              <a:rPr lang="en" sz="3600" b="1" u="sng" dirty="0">
                <a:latin typeface="Calibri"/>
                <a:ea typeface="Calibri"/>
                <a:cs typeface="Calibri"/>
                <a:sym typeface="Calibri"/>
              </a:rPr>
              <a:t>at Historically Black Institutions (HBIs)</a:t>
            </a:r>
            <a:endParaRPr sz="3600" b="1" u="sng" dirty="0">
              <a:latin typeface="Calibri"/>
              <a:ea typeface="Calibri"/>
              <a:cs typeface="Calibri"/>
              <a:sym typeface="Calibri"/>
            </a:endParaRPr>
          </a:p>
        </p:txBody>
      </p:sp>
      <p:sp>
        <p:nvSpPr>
          <p:cNvPr id="257" name="Google Shape;257;p17"/>
          <p:cNvSpPr txBox="1">
            <a:spLocks noGrp="1"/>
          </p:cNvSpPr>
          <p:nvPr>
            <p:ph type="body" idx="1"/>
          </p:nvPr>
        </p:nvSpPr>
        <p:spPr>
          <a:xfrm>
            <a:off x="628650" y="1634681"/>
            <a:ext cx="7831500" cy="2993400"/>
          </a:xfrm>
          <a:prstGeom prst="rect">
            <a:avLst/>
          </a:prstGeom>
          <a:noFill/>
          <a:ln>
            <a:noFill/>
          </a:ln>
        </p:spPr>
        <p:txBody>
          <a:bodyPr spcFirstLastPara="1" wrap="square" lIns="68575" tIns="34275" rIns="68575" bIns="34275" anchor="t" anchorCtr="0">
            <a:normAutofit fontScale="25000" lnSpcReduction="20000"/>
          </a:bodyPr>
          <a:lstStyle/>
          <a:p>
            <a:pPr marL="114300" lvl="0" indent="0" algn="l" rtl="0">
              <a:lnSpc>
                <a:spcPct val="100000"/>
              </a:lnSpc>
              <a:spcBef>
                <a:spcPts val="0"/>
              </a:spcBef>
              <a:spcAft>
                <a:spcPts val="0"/>
              </a:spcAft>
              <a:buClr>
                <a:schemeClr val="dk1"/>
              </a:buClr>
              <a:buSzPct val="100000"/>
              <a:buNone/>
            </a:pPr>
            <a:r>
              <a:rPr lang="en" sz="7200" dirty="0" smtClean="0">
                <a:solidFill>
                  <a:schemeClr val="dk1"/>
                </a:solidFill>
                <a:highlight>
                  <a:srgbClr val="FFFFFF"/>
                </a:highlight>
                <a:latin typeface="Calibri"/>
                <a:ea typeface="Calibri"/>
                <a:cs typeface="Calibri"/>
                <a:sym typeface="Calibri"/>
              </a:rPr>
              <a:t>1.   This </a:t>
            </a:r>
            <a:r>
              <a:rPr lang="en" sz="7200" dirty="0">
                <a:solidFill>
                  <a:schemeClr val="dk1"/>
                </a:solidFill>
                <a:highlight>
                  <a:srgbClr val="FFFFFF"/>
                </a:highlight>
                <a:latin typeface="Calibri"/>
                <a:ea typeface="Calibri"/>
                <a:cs typeface="Calibri"/>
                <a:sym typeface="Calibri"/>
              </a:rPr>
              <a:t>item is found in Section “E” of the Academic Program Proposal template.</a:t>
            </a:r>
            <a:endParaRPr sz="7200" dirty="0">
              <a:solidFill>
                <a:schemeClr val="dk1"/>
              </a:solidFill>
              <a:highlight>
                <a:srgbClr val="FFFFFF"/>
              </a:highlight>
              <a:latin typeface="Calibri"/>
              <a:ea typeface="Calibri"/>
              <a:cs typeface="Calibri"/>
              <a:sym typeface="Calibri"/>
            </a:endParaRPr>
          </a:p>
          <a:p>
            <a:pPr marL="457200" lvl="0" indent="0" algn="l" rtl="0">
              <a:lnSpc>
                <a:spcPct val="100000"/>
              </a:lnSpc>
              <a:spcBef>
                <a:spcPts val="0"/>
              </a:spcBef>
              <a:spcAft>
                <a:spcPts val="0"/>
              </a:spcAft>
              <a:buNone/>
            </a:pPr>
            <a:endParaRPr sz="7200" dirty="0">
              <a:solidFill>
                <a:schemeClr val="dk1"/>
              </a:solidFill>
              <a:highlight>
                <a:srgbClr val="FFFFFF"/>
              </a:highlight>
              <a:latin typeface="Calibri"/>
              <a:ea typeface="Calibri"/>
              <a:cs typeface="Calibri"/>
              <a:sym typeface="Calibri"/>
            </a:endParaRPr>
          </a:p>
          <a:p>
            <a:pPr marL="114300" lvl="0" indent="0" algn="l" rtl="0">
              <a:lnSpc>
                <a:spcPct val="100000"/>
              </a:lnSpc>
              <a:spcBef>
                <a:spcPts val="0"/>
              </a:spcBef>
              <a:spcAft>
                <a:spcPts val="0"/>
              </a:spcAft>
              <a:buClr>
                <a:schemeClr val="dk1"/>
              </a:buClr>
              <a:buSzPct val="100000"/>
              <a:buNone/>
            </a:pPr>
            <a:r>
              <a:rPr lang="en" sz="7200" dirty="0" smtClean="0">
                <a:solidFill>
                  <a:schemeClr val="dk1"/>
                </a:solidFill>
                <a:highlight>
                  <a:srgbClr val="FFFFFF"/>
                </a:highlight>
                <a:latin typeface="Calibri"/>
                <a:ea typeface="Calibri"/>
                <a:cs typeface="Calibri"/>
                <a:sym typeface="Calibri"/>
              </a:rPr>
              <a:t>2.   Discuss </a:t>
            </a:r>
            <a:r>
              <a:rPr lang="en" sz="7200" dirty="0">
                <a:solidFill>
                  <a:schemeClr val="dk1"/>
                </a:solidFill>
                <a:highlight>
                  <a:srgbClr val="FFFFFF"/>
                </a:highlight>
                <a:latin typeface="Calibri"/>
                <a:ea typeface="Calibri"/>
                <a:cs typeface="Calibri"/>
                <a:sym typeface="Calibri"/>
              </a:rPr>
              <a:t>the program’s potential impact on the implementation </a:t>
            </a:r>
            <a:r>
              <a:rPr lang="en" sz="7200" dirty="0" smtClean="0">
                <a:solidFill>
                  <a:schemeClr val="dk1"/>
                </a:solidFill>
                <a:highlight>
                  <a:srgbClr val="FFFFFF"/>
                </a:highlight>
                <a:latin typeface="Calibri"/>
                <a:ea typeface="Calibri"/>
                <a:cs typeface="Calibri"/>
                <a:sym typeface="Calibri"/>
              </a:rPr>
              <a:t>or	maintenance </a:t>
            </a:r>
            <a:r>
              <a:rPr lang="en" sz="7200" dirty="0">
                <a:solidFill>
                  <a:schemeClr val="dk1"/>
                </a:solidFill>
                <a:highlight>
                  <a:srgbClr val="FFFFFF"/>
                </a:highlight>
                <a:latin typeface="Calibri"/>
                <a:ea typeface="Calibri"/>
                <a:cs typeface="Calibri"/>
                <a:sym typeface="Calibri"/>
              </a:rPr>
              <a:t>of </a:t>
            </a:r>
            <a:r>
              <a:rPr lang="en" sz="7200" dirty="0" smtClean="0">
                <a:solidFill>
                  <a:schemeClr val="dk1"/>
                </a:solidFill>
                <a:highlight>
                  <a:srgbClr val="FFFFFF"/>
                </a:highlight>
                <a:latin typeface="Calibri"/>
                <a:ea typeface="Calibri"/>
                <a:cs typeface="Calibri"/>
                <a:sym typeface="Calibri"/>
              </a:rPr>
              <a:t>high-demand and unique </a:t>
            </a:r>
            <a:r>
              <a:rPr lang="en" sz="7200" dirty="0">
                <a:solidFill>
                  <a:schemeClr val="dk1"/>
                </a:solidFill>
                <a:highlight>
                  <a:srgbClr val="FFFFFF"/>
                </a:highlight>
                <a:latin typeface="Calibri"/>
                <a:ea typeface="Calibri"/>
                <a:cs typeface="Calibri"/>
                <a:sym typeface="Calibri"/>
              </a:rPr>
              <a:t>programs at HBI’s.</a:t>
            </a:r>
            <a:endParaRPr sz="7200" dirty="0">
              <a:solidFill>
                <a:schemeClr val="dk1"/>
              </a:solidFill>
              <a:highlight>
                <a:srgbClr val="FFFFFF"/>
              </a:highlight>
              <a:latin typeface="Calibri"/>
              <a:ea typeface="Calibri"/>
              <a:cs typeface="Calibri"/>
              <a:sym typeface="Calibri"/>
            </a:endParaRPr>
          </a:p>
          <a:p>
            <a:pPr marL="114300" lvl="0" indent="0" algn="l" rtl="0">
              <a:lnSpc>
                <a:spcPct val="200000"/>
              </a:lnSpc>
              <a:spcBef>
                <a:spcPts val="0"/>
              </a:spcBef>
              <a:spcAft>
                <a:spcPts val="0"/>
              </a:spcAft>
              <a:buClr>
                <a:schemeClr val="dk1"/>
              </a:buClr>
              <a:buSzPct val="100000"/>
              <a:buNone/>
            </a:pPr>
            <a:r>
              <a:rPr lang="en" sz="7200" dirty="0" smtClean="0">
                <a:solidFill>
                  <a:schemeClr val="dk1"/>
                </a:solidFill>
                <a:highlight>
                  <a:srgbClr val="FFFFFF"/>
                </a:highlight>
                <a:latin typeface="Calibri"/>
                <a:ea typeface="Calibri"/>
                <a:cs typeface="Calibri"/>
                <a:sym typeface="Calibri"/>
              </a:rPr>
              <a:t>3.   This </a:t>
            </a:r>
            <a:r>
              <a:rPr lang="en" sz="7200" dirty="0">
                <a:solidFill>
                  <a:schemeClr val="dk1"/>
                </a:solidFill>
                <a:highlight>
                  <a:srgbClr val="FFFFFF"/>
                </a:highlight>
                <a:latin typeface="Calibri"/>
                <a:ea typeface="Calibri"/>
                <a:cs typeface="Calibri"/>
                <a:sym typeface="Calibri"/>
              </a:rPr>
              <a:t>section refers to the </a:t>
            </a:r>
            <a:r>
              <a:rPr lang="en" sz="7200" i="1" dirty="0">
                <a:solidFill>
                  <a:schemeClr val="dk1"/>
                </a:solidFill>
                <a:highlight>
                  <a:srgbClr val="FFFFFF"/>
                </a:highlight>
                <a:latin typeface="Calibri"/>
                <a:ea typeface="Calibri"/>
                <a:cs typeface="Calibri"/>
                <a:sym typeface="Calibri"/>
              </a:rPr>
              <a:t>program’s </a:t>
            </a:r>
            <a:r>
              <a:rPr lang="en" sz="7200" dirty="0">
                <a:solidFill>
                  <a:schemeClr val="dk1"/>
                </a:solidFill>
                <a:highlight>
                  <a:srgbClr val="FFFFFF"/>
                </a:highlight>
                <a:latin typeface="Calibri"/>
                <a:ea typeface="Calibri"/>
                <a:cs typeface="Calibri"/>
                <a:sym typeface="Calibri"/>
              </a:rPr>
              <a:t>potential impact on HBIs.</a:t>
            </a:r>
            <a:endParaRPr sz="7200" dirty="0">
              <a:solidFill>
                <a:schemeClr val="dk1"/>
              </a:solidFill>
              <a:highlight>
                <a:srgbClr val="FFFFFF"/>
              </a:highlight>
              <a:latin typeface="Calibri"/>
              <a:ea typeface="Calibri"/>
              <a:cs typeface="Calibri"/>
              <a:sym typeface="Calibri"/>
            </a:endParaRPr>
          </a:p>
          <a:p>
            <a:pPr marL="114300" lvl="0" indent="0" algn="l" rtl="0">
              <a:lnSpc>
                <a:spcPct val="200000"/>
              </a:lnSpc>
              <a:spcBef>
                <a:spcPts val="0"/>
              </a:spcBef>
              <a:spcAft>
                <a:spcPts val="0"/>
              </a:spcAft>
              <a:buClr>
                <a:schemeClr val="dk1"/>
              </a:buClr>
              <a:buSzPct val="100000"/>
              <a:buNone/>
            </a:pPr>
            <a:r>
              <a:rPr lang="en" sz="7200" dirty="0" smtClean="0">
                <a:solidFill>
                  <a:schemeClr val="dk1"/>
                </a:solidFill>
                <a:highlight>
                  <a:srgbClr val="FFFFFF"/>
                </a:highlight>
                <a:latin typeface="Calibri"/>
                <a:ea typeface="Calibri"/>
                <a:cs typeface="Calibri"/>
                <a:sym typeface="Calibri"/>
              </a:rPr>
              <a:t>4.   Please </a:t>
            </a:r>
            <a:r>
              <a:rPr lang="en" sz="7200" dirty="0">
                <a:solidFill>
                  <a:schemeClr val="dk1"/>
                </a:solidFill>
                <a:highlight>
                  <a:srgbClr val="FFFFFF"/>
                </a:highlight>
                <a:latin typeface="Calibri"/>
                <a:ea typeface="Calibri"/>
                <a:cs typeface="Calibri"/>
                <a:sym typeface="Calibri"/>
              </a:rPr>
              <a:t>respond. Do not use N/A or leave blank.</a:t>
            </a:r>
            <a:endParaRPr sz="7200" dirty="0">
              <a:solidFill>
                <a:schemeClr val="dk1"/>
              </a:solidFill>
              <a:highlight>
                <a:srgbClr val="FFFFFF"/>
              </a:highlight>
              <a:latin typeface="Calibri"/>
              <a:ea typeface="Calibri"/>
              <a:cs typeface="Calibri"/>
              <a:sym typeface="Calibri"/>
            </a:endParaRPr>
          </a:p>
          <a:p>
            <a:pPr marL="342900" lvl="0" indent="0" algn="l" rtl="0">
              <a:lnSpc>
                <a:spcPct val="115000"/>
              </a:lnSpc>
              <a:spcBef>
                <a:spcPts val="0"/>
              </a:spcBef>
              <a:spcAft>
                <a:spcPts val="0"/>
              </a:spcAft>
              <a:buSzPts val="350"/>
              <a:buNone/>
            </a:pPr>
            <a:endParaRPr sz="7200" dirty="0">
              <a:highlight>
                <a:srgbClr val="FFFFFF"/>
              </a:highlight>
              <a:latin typeface="Calibri"/>
              <a:ea typeface="Calibri"/>
              <a:cs typeface="Calibri"/>
              <a:sym typeface="Calibri"/>
            </a:endParaRPr>
          </a:p>
          <a:p>
            <a:pPr marL="0" lvl="0" indent="0" algn="l" rtl="0">
              <a:lnSpc>
                <a:spcPct val="90000"/>
              </a:lnSpc>
              <a:spcBef>
                <a:spcPts val="900"/>
              </a:spcBef>
              <a:spcAft>
                <a:spcPts val="0"/>
              </a:spcAft>
              <a:buSzPts val="350"/>
              <a:buNone/>
            </a:pPr>
            <a:endParaRPr sz="7200" dirty="0">
              <a:latin typeface="Calibri"/>
              <a:ea typeface="Calibri"/>
              <a:cs typeface="Calibri"/>
              <a:sym typeface="Calibri"/>
            </a:endParaRPr>
          </a:p>
          <a:p>
            <a:pPr marL="0" lvl="0" indent="0" algn="l" rtl="0">
              <a:lnSpc>
                <a:spcPct val="90000"/>
              </a:lnSpc>
              <a:spcBef>
                <a:spcPts val="800"/>
              </a:spcBef>
              <a:spcAft>
                <a:spcPts val="0"/>
              </a:spcAft>
              <a:buClr>
                <a:schemeClr val="dk1"/>
              </a:buClr>
              <a:buSzPts val="200"/>
              <a:buFont typeface="Arial"/>
              <a:buNone/>
            </a:pPr>
            <a:r>
              <a:rPr lang="en" sz="5600" u="sng" dirty="0">
                <a:solidFill>
                  <a:schemeClr val="hlink"/>
                </a:solidFill>
                <a:latin typeface="Calibri"/>
                <a:ea typeface="Calibri"/>
                <a:cs typeface="Calibri"/>
                <a:sym typeface="Calibri"/>
                <a:hlinkClick r:id="rId3"/>
              </a:rPr>
              <a:t>COMAR 13B.02.03.06</a:t>
            </a:r>
            <a:endParaRPr sz="5600" dirty="0">
              <a:latin typeface="Calibri"/>
              <a:ea typeface="Calibri"/>
              <a:cs typeface="Calibri"/>
              <a:sym typeface="Calibri"/>
            </a:endParaRPr>
          </a:p>
          <a:p>
            <a:pPr marL="0" lvl="0" indent="0" algn="l" rtl="0">
              <a:lnSpc>
                <a:spcPct val="90000"/>
              </a:lnSpc>
              <a:spcBef>
                <a:spcPts val="800"/>
              </a:spcBef>
              <a:spcAft>
                <a:spcPts val="0"/>
              </a:spcAft>
              <a:buSzPct val="77777"/>
              <a:buNone/>
            </a:pPr>
            <a:endParaRPr dirty="0"/>
          </a:p>
          <a:p>
            <a:pPr marL="0" lvl="0" indent="0" algn="l" rtl="0">
              <a:lnSpc>
                <a:spcPct val="90000"/>
              </a:lnSpc>
              <a:spcBef>
                <a:spcPts val="800"/>
              </a:spcBef>
              <a:spcAft>
                <a:spcPts val="0"/>
              </a:spcAft>
              <a:buSzPct val="77777"/>
              <a:buNone/>
            </a:pPr>
            <a:endParaRPr dirty="0"/>
          </a:p>
          <a:p>
            <a:pPr marL="0" lvl="0" indent="0" algn="l" rtl="0">
              <a:lnSpc>
                <a:spcPct val="90000"/>
              </a:lnSpc>
              <a:spcBef>
                <a:spcPts val="800"/>
              </a:spcBef>
              <a:spcAft>
                <a:spcPts val="0"/>
              </a:spcAft>
              <a:buSzPct val="77777"/>
              <a:buNone/>
            </a:pPr>
            <a:endParaRPr dirty="0"/>
          </a:p>
          <a:p>
            <a:pPr marL="0" lvl="0" indent="0" algn="l" rtl="0">
              <a:lnSpc>
                <a:spcPct val="90000"/>
              </a:lnSpc>
              <a:spcBef>
                <a:spcPts val="800"/>
              </a:spcBef>
              <a:spcAft>
                <a:spcPts val="0"/>
              </a:spcAft>
              <a:buClr>
                <a:schemeClr val="dk1"/>
              </a:buClr>
              <a:buSzPct val="57142"/>
              <a:buFont typeface="Arial"/>
              <a:buNone/>
            </a:pPr>
            <a:endParaRPr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600" b="1" u="sng" dirty="0">
                <a:latin typeface="Calibri"/>
                <a:ea typeface="Calibri"/>
                <a:cs typeface="Calibri"/>
                <a:sym typeface="Calibri"/>
              </a:rPr>
              <a:t>Relevance to the </a:t>
            </a:r>
            <a:r>
              <a:rPr lang="en" sz="3600" b="1" u="sng" dirty="0" smtClean="0">
                <a:latin typeface="Calibri"/>
                <a:ea typeface="Calibri"/>
                <a:cs typeface="Calibri"/>
                <a:sym typeface="Calibri"/>
              </a:rPr>
              <a:t>Identity </a:t>
            </a:r>
            <a:r>
              <a:rPr lang="en" sz="3600" b="1" u="sng" dirty="0">
                <a:latin typeface="Calibri"/>
                <a:ea typeface="Calibri"/>
                <a:cs typeface="Calibri"/>
                <a:sym typeface="Calibri"/>
              </a:rPr>
              <a:t>of Historically Black Institutions (HBIs)</a:t>
            </a:r>
            <a:endParaRPr sz="3600" b="1" u="sng" dirty="0">
              <a:latin typeface="Calibri"/>
              <a:ea typeface="Calibri"/>
              <a:cs typeface="Calibri"/>
              <a:sym typeface="Calibri"/>
            </a:endParaRPr>
          </a:p>
        </p:txBody>
      </p:sp>
      <p:sp>
        <p:nvSpPr>
          <p:cNvPr id="264" name="Google Shape;264;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25000" lnSpcReduction="20000"/>
          </a:bodyPr>
          <a:lstStyle/>
          <a:p>
            <a:pPr marL="112713" lvl="0" indent="0" algn="l" rtl="0">
              <a:lnSpc>
                <a:spcPct val="100000"/>
              </a:lnSpc>
              <a:spcBef>
                <a:spcPts val="0"/>
              </a:spcBef>
              <a:spcAft>
                <a:spcPts val="0"/>
              </a:spcAft>
              <a:buClr>
                <a:schemeClr val="dk1"/>
              </a:buClr>
              <a:buSzPct val="100000"/>
              <a:buNone/>
            </a:pPr>
            <a:r>
              <a:rPr lang="en" sz="7300" dirty="0" smtClean="0">
                <a:solidFill>
                  <a:schemeClr val="dk1"/>
                </a:solidFill>
                <a:highlight>
                  <a:schemeClr val="lt1"/>
                </a:highlight>
                <a:latin typeface="Calibri"/>
                <a:ea typeface="Calibri"/>
                <a:cs typeface="Calibri"/>
                <a:sym typeface="Calibri"/>
              </a:rPr>
              <a:t>1.   This </a:t>
            </a:r>
            <a:r>
              <a:rPr lang="en" sz="7300" dirty="0">
                <a:solidFill>
                  <a:schemeClr val="dk1"/>
                </a:solidFill>
                <a:highlight>
                  <a:schemeClr val="lt1"/>
                </a:highlight>
                <a:latin typeface="Calibri"/>
                <a:ea typeface="Calibri"/>
                <a:cs typeface="Calibri"/>
                <a:sym typeface="Calibri"/>
              </a:rPr>
              <a:t>item is found in Section “F” of the Academic Program Proposal template.</a:t>
            </a:r>
            <a:endParaRPr sz="7300" dirty="0">
              <a:solidFill>
                <a:schemeClr val="dk1"/>
              </a:solidFill>
              <a:highlight>
                <a:schemeClr val="lt1"/>
              </a:highlight>
              <a:latin typeface="Calibri"/>
              <a:ea typeface="Calibri"/>
              <a:cs typeface="Calibri"/>
              <a:sym typeface="Calibri"/>
            </a:endParaRPr>
          </a:p>
          <a:p>
            <a:pPr marL="457200" lvl="0" indent="0" algn="l" rtl="0">
              <a:lnSpc>
                <a:spcPct val="100000"/>
              </a:lnSpc>
              <a:spcBef>
                <a:spcPts val="0"/>
              </a:spcBef>
              <a:spcAft>
                <a:spcPts val="0"/>
              </a:spcAft>
              <a:buNone/>
            </a:pPr>
            <a:endParaRPr sz="7300" dirty="0">
              <a:solidFill>
                <a:schemeClr val="dk1"/>
              </a:solidFill>
              <a:highlight>
                <a:schemeClr val="lt1"/>
              </a:highlight>
              <a:latin typeface="Calibri"/>
              <a:ea typeface="Calibri"/>
              <a:cs typeface="Calibri"/>
              <a:sym typeface="Calibri"/>
            </a:endParaRPr>
          </a:p>
          <a:p>
            <a:pPr marL="112713" lvl="0" indent="0" algn="l" rtl="0">
              <a:lnSpc>
                <a:spcPct val="115000"/>
              </a:lnSpc>
              <a:spcBef>
                <a:spcPts val="0"/>
              </a:spcBef>
              <a:spcAft>
                <a:spcPts val="0"/>
              </a:spcAft>
              <a:buClr>
                <a:schemeClr val="dk1"/>
              </a:buClr>
              <a:buSzPct val="100000"/>
              <a:buNone/>
            </a:pPr>
            <a:r>
              <a:rPr lang="en" sz="7300" dirty="0" smtClean="0">
                <a:solidFill>
                  <a:schemeClr val="dk1"/>
                </a:solidFill>
                <a:highlight>
                  <a:srgbClr val="FFFFFF"/>
                </a:highlight>
                <a:latin typeface="Calibri"/>
                <a:ea typeface="Calibri"/>
                <a:cs typeface="Calibri"/>
                <a:sym typeface="Calibri"/>
              </a:rPr>
              <a:t>2.   Discuss </a:t>
            </a:r>
            <a:r>
              <a:rPr lang="en" sz="7300" dirty="0">
                <a:solidFill>
                  <a:schemeClr val="dk1"/>
                </a:solidFill>
                <a:highlight>
                  <a:srgbClr val="FFFFFF"/>
                </a:highlight>
                <a:latin typeface="Calibri"/>
                <a:ea typeface="Calibri"/>
                <a:cs typeface="Calibri"/>
                <a:sym typeface="Calibri"/>
              </a:rPr>
              <a:t>the program’s potential impact on the uniqueness and </a:t>
            </a:r>
            <a:r>
              <a:rPr lang="en" sz="7300" dirty="0" smtClean="0">
                <a:solidFill>
                  <a:schemeClr val="dk1"/>
                </a:solidFill>
                <a:highlight>
                  <a:srgbClr val="FFFFFF"/>
                </a:highlight>
                <a:latin typeface="Calibri"/>
                <a:ea typeface="Calibri"/>
                <a:cs typeface="Calibri"/>
                <a:sym typeface="Calibri"/>
              </a:rPr>
              <a:t>institutional	identities </a:t>
            </a:r>
            <a:r>
              <a:rPr lang="en" sz="7300" dirty="0">
                <a:solidFill>
                  <a:schemeClr val="dk1"/>
                </a:solidFill>
                <a:highlight>
                  <a:srgbClr val="FFFFFF"/>
                </a:highlight>
                <a:latin typeface="Calibri"/>
                <a:ea typeface="Calibri"/>
                <a:cs typeface="Calibri"/>
                <a:sym typeface="Calibri"/>
              </a:rPr>
              <a:t>and missions of HBIs.</a:t>
            </a:r>
            <a:endParaRPr sz="7300" dirty="0">
              <a:solidFill>
                <a:schemeClr val="dk1"/>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7300" dirty="0">
              <a:solidFill>
                <a:schemeClr val="dk1"/>
              </a:solidFill>
              <a:highlight>
                <a:srgbClr val="FFFFFF"/>
              </a:highlight>
              <a:latin typeface="Calibri"/>
              <a:ea typeface="Calibri"/>
              <a:cs typeface="Calibri"/>
              <a:sym typeface="Calibri"/>
            </a:endParaRPr>
          </a:p>
          <a:p>
            <a:pPr marL="112713" lvl="0" indent="0" algn="l" rtl="0">
              <a:lnSpc>
                <a:spcPct val="115000"/>
              </a:lnSpc>
              <a:spcBef>
                <a:spcPts val="0"/>
              </a:spcBef>
              <a:spcAft>
                <a:spcPts val="0"/>
              </a:spcAft>
              <a:buClr>
                <a:schemeClr val="dk1"/>
              </a:buClr>
              <a:buSzPct val="100000"/>
              <a:buNone/>
            </a:pPr>
            <a:r>
              <a:rPr lang="en" sz="7300" dirty="0" smtClean="0">
                <a:solidFill>
                  <a:schemeClr val="dk1"/>
                </a:solidFill>
                <a:highlight>
                  <a:schemeClr val="lt1"/>
                </a:highlight>
                <a:latin typeface="Calibri"/>
                <a:ea typeface="Calibri"/>
                <a:cs typeface="Calibri"/>
                <a:sym typeface="Calibri"/>
              </a:rPr>
              <a:t>3.   This </a:t>
            </a:r>
            <a:r>
              <a:rPr lang="en" sz="7300" dirty="0">
                <a:solidFill>
                  <a:schemeClr val="dk1"/>
                </a:solidFill>
                <a:highlight>
                  <a:schemeClr val="lt1"/>
                </a:highlight>
                <a:latin typeface="Calibri"/>
                <a:ea typeface="Calibri"/>
                <a:cs typeface="Calibri"/>
                <a:sym typeface="Calibri"/>
              </a:rPr>
              <a:t>section refers to </a:t>
            </a:r>
            <a:r>
              <a:rPr lang="en" sz="7300" i="1" dirty="0">
                <a:solidFill>
                  <a:schemeClr val="dk1"/>
                </a:solidFill>
                <a:highlight>
                  <a:schemeClr val="lt1"/>
                </a:highlight>
                <a:latin typeface="Calibri"/>
                <a:ea typeface="Calibri"/>
                <a:cs typeface="Calibri"/>
                <a:sym typeface="Calibri"/>
              </a:rPr>
              <a:t>institutional identities</a:t>
            </a:r>
            <a:r>
              <a:rPr lang="en" sz="7300" dirty="0">
                <a:solidFill>
                  <a:schemeClr val="dk1"/>
                </a:solidFill>
                <a:highlight>
                  <a:schemeClr val="lt1"/>
                </a:highlight>
                <a:latin typeface="Calibri"/>
                <a:ea typeface="Calibri"/>
                <a:cs typeface="Calibri"/>
                <a:sym typeface="Calibri"/>
              </a:rPr>
              <a:t> and the potential impact on HBIs.</a:t>
            </a:r>
            <a:endParaRPr sz="7300" dirty="0">
              <a:solidFill>
                <a:schemeClr val="dk1"/>
              </a:solidFill>
              <a:highlight>
                <a:schemeClr val="lt1"/>
              </a:highlight>
              <a:latin typeface="Calibri"/>
              <a:ea typeface="Calibri"/>
              <a:cs typeface="Calibri"/>
              <a:sym typeface="Calibri"/>
            </a:endParaRPr>
          </a:p>
          <a:p>
            <a:pPr marL="457200" lvl="0" indent="0" algn="l" rtl="0">
              <a:lnSpc>
                <a:spcPct val="115000"/>
              </a:lnSpc>
              <a:spcBef>
                <a:spcPts val="0"/>
              </a:spcBef>
              <a:spcAft>
                <a:spcPts val="0"/>
              </a:spcAft>
              <a:buNone/>
            </a:pPr>
            <a:endParaRPr sz="7300" dirty="0">
              <a:solidFill>
                <a:schemeClr val="dk1"/>
              </a:solidFill>
              <a:highlight>
                <a:schemeClr val="lt1"/>
              </a:highlight>
              <a:latin typeface="Calibri"/>
              <a:ea typeface="Calibri"/>
              <a:cs typeface="Calibri"/>
              <a:sym typeface="Calibri"/>
            </a:endParaRPr>
          </a:p>
          <a:p>
            <a:pPr marL="112713" lvl="0" indent="0" algn="l" rtl="0">
              <a:lnSpc>
                <a:spcPct val="115000"/>
              </a:lnSpc>
              <a:spcBef>
                <a:spcPts val="0"/>
              </a:spcBef>
              <a:spcAft>
                <a:spcPts val="0"/>
              </a:spcAft>
              <a:buClr>
                <a:schemeClr val="dk1"/>
              </a:buClr>
              <a:buSzPct val="100000"/>
              <a:buNone/>
            </a:pPr>
            <a:r>
              <a:rPr lang="en" sz="7300" dirty="0" smtClean="0">
                <a:solidFill>
                  <a:schemeClr val="dk1"/>
                </a:solidFill>
                <a:highlight>
                  <a:schemeClr val="lt1"/>
                </a:highlight>
                <a:latin typeface="Calibri"/>
                <a:ea typeface="Calibri"/>
                <a:cs typeface="Calibri"/>
                <a:sym typeface="Calibri"/>
              </a:rPr>
              <a:t>4.   Please </a:t>
            </a:r>
            <a:r>
              <a:rPr lang="en" sz="7300" dirty="0">
                <a:solidFill>
                  <a:schemeClr val="dk1"/>
                </a:solidFill>
                <a:highlight>
                  <a:schemeClr val="lt1"/>
                </a:highlight>
                <a:latin typeface="Calibri"/>
                <a:ea typeface="Calibri"/>
                <a:cs typeface="Calibri"/>
                <a:sym typeface="Calibri"/>
              </a:rPr>
              <a:t>respond. Do not use N/A or leave blank.</a:t>
            </a:r>
            <a:endParaRPr sz="7300" dirty="0">
              <a:solidFill>
                <a:schemeClr val="dk1"/>
              </a:solidFill>
              <a:highlight>
                <a:schemeClr val="lt1"/>
              </a:highlight>
              <a:latin typeface="Calibri"/>
              <a:ea typeface="Calibri"/>
              <a:cs typeface="Calibri"/>
              <a:sym typeface="Calibri"/>
            </a:endParaRPr>
          </a:p>
          <a:p>
            <a:pPr marL="342900" lvl="0" indent="0" algn="l" rtl="0">
              <a:lnSpc>
                <a:spcPct val="115000"/>
              </a:lnSpc>
              <a:spcBef>
                <a:spcPts val="0"/>
              </a:spcBef>
              <a:spcAft>
                <a:spcPts val="0"/>
              </a:spcAft>
              <a:buSzPts val="375"/>
              <a:buNone/>
            </a:pPr>
            <a:endParaRPr sz="6900" dirty="0">
              <a:highlight>
                <a:srgbClr val="FFFFFF"/>
              </a:highlight>
            </a:endParaRPr>
          </a:p>
          <a:p>
            <a:pPr marL="0" lvl="0" indent="0" algn="l" rtl="0">
              <a:lnSpc>
                <a:spcPct val="90000"/>
              </a:lnSpc>
              <a:spcBef>
                <a:spcPts val="900"/>
              </a:spcBef>
              <a:spcAft>
                <a:spcPts val="0"/>
              </a:spcAft>
              <a:buSzPts val="325"/>
              <a:buNone/>
            </a:pPr>
            <a:endParaRPr sz="6900" dirty="0"/>
          </a:p>
          <a:p>
            <a:pPr marL="0" lvl="0" indent="0" algn="l" rtl="0">
              <a:lnSpc>
                <a:spcPct val="90000"/>
              </a:lnSpc>
              <a:spcBef>
                <a:spcPts val="800"/>
              </a:spcBef>
              <a:spcAft>
                <a:spcPts val="0"/>
              </a:spcAft>
              <a:buSzPct val="72222"/>
              <a:buNone/>
            </a:pPr>
            <a:endParaRPr dirty="0"/>
          </a:p>
          <a:p>
            <a:pPr marL="0" lvl="0" indent="0" algn="l" rtl="0">
              <a:lnSpc>
                <a:spcPct val="90000"/>
              </a:lnSpc>
              <a:spcBef>
                <a:spcPts val="800"/>
              </a:spcBef>
              <a:spcAft>
                <a:spcPts val="0"/>
              </a:spcAft>
              <a:buClr>
                <a:schemeClr val="dk1"/>
              </a:buClr>
              <a:buSzPts val="350"/>
              <a:buFont typeface="Arial"/>
              <a:buNone/>
            </a:pPr>
            <a:r>
              <a:rPr lang="en" sz="5600" u="sng" dirty="0">
                <a:solidFill>
                  <a:schemeClr val="hlink"/>
                </a:solidFill>
                <a:latin typeface="Calibri"/>
                <a:ea typeface="Calibri"/>
                <a:cs typeface="Calibri"/>
                <a:sym typeface="Calibri"/>
                <a:hlinkClick r:id="rId3"/>
              </a:rPr>
              <a:t>COMAR 13B.02.03.06</a:t>
            </a:r>
            <a:endParaRPr sz="5600" dirty="0">
              <a:latin typeface="Calibri"/>
              <a:ea typeface="Calibri"/>
              <a:cs typeface="Calibri"/>
              <a:sym typeface="Calibri"/>
            </a:endParaRPr>
          </a:p>
          <a:p>
            <a:pPr marL="0" lvl="0" indent="0" algn="l" rtl="0">
              <a:lnSpc>
                <a:spcPct val="90000"/>
              </a:lnSpc>
              <a:spcBef>
                <a:spcPts val="800"/>
              </a:spcBef>
              <a:spcAft>
                <a:spcPts val="0"/>
              </a:spcAft>
              <a:buSzPct val="72222"/>
              <a:buNone/>
            </a:pPr>
            <a:endParaRPr dirty="0"/>
          </a:p>
          <a:p>
            <a:pPr marL="0" lvl="0" indent="0" algn="l" rtl="0">
              <a:lnSpc>
                <a:spcPct val="90000"/>
              </a:lnSpc>
              <a:spcBef>
                <a:spcPts val="800"/>
              </a:spcBef>
              <a:spcAft>
                <a:spcPts val="0"/>
              </a:spcAft>
              <a:buSzPct val="72222"/>
              <a:buNone/>
            </a:pPr>
            <a:endParaRPr dirty="0"/>
          </a:p>
          <a:p>
            <a:pPr marL="0" lvl="0" indent="0" algn="l" rtl="0">
              <a:lnSpc>
                <a:spcPct val="90000"/>
              </a:lnSpc>
              <a:spcBef>
                <a:spcPts val="800"/>
              </a:spcBef>
              <a:spcAft>
                <a:spcPts val="0"/>
              </a:spcAft>
              <a:buSzPct val="72222"/>
              <a:buNone/>
            </a:pPr>
            <a:endParaRPr dirty="0"/>
          </a:p>
          <a:p>
            <a:pPr marL="0" lvl="0" indent="0" algn="l" rtl="0">
              <a:lnSpc>
                <a:spcPct val="90000"/>
              </a:lnSpc>
              <a:spcBef>
                <a:spcPts val="800"/>
              </a:spcBef>
              <a:spcAft>
                <a:spcPts val="0"/>
              </a:spcAft>
              <a:buSzPct val="72222"/>
              <a:buNone/>
            </a:pPr>
            <a:endParaRPr dirty="0"/>
          </a:p>
          <a:p>
            <a:pPr marL="0" lvl="0" indent="0" algn="l" rtl="0">
              <a:lnSpc>
                <a:spcPct val="90000"/>
              </a:lnSpc>
              <a:spcBef>
                <a:spcPts val="800"/>
              </a:spcBef>
              <a:spcAft>
                <a:spcPts val="0"/>
              </a:spcAft>
              <a:buSzPct val="72222"/>
              <a:buNone/>
            </a:pPr>
            <a:endParaRP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831404fa8c_0_242"/>
          <p:cNvSpPr txBox="1">
            <a:spLocks noGrp="1"/>
          </p:cNvSpPr>
          <p:nvPr>
            <p:ph type="title"/>
          </p:nvPr>
        </p:nvSpPr>
        <p:spPr>
          <a:xfrm>
            <a:off x="5989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1800"/>
              <a:buFont typeface="Arial"/>
              <a:buNone/>
            </a:pPr>
            <a:r>
              <a:rPr lang="en" sz="3600" b="1" u="sng" dirty="0">
                <a:latin typeface="Calibri"/>
                <a:ea typeface="Calibri"/>
                <a:cs typeface="Calibri"/>
                <a:sym typeface="Calibri"/>
              </a:rPr>
              <a:t>Adequacy of Faculty Resources</a:t>
            </a:r>
            <a:endParaRPr sz="3600" b="1" u="sng" dirty="0">
              <a:latin typeface="Calibri"/>
              <a:ea typeface="Calibri"/>
              <a:cs typeface="Calibri"/>
              <a:sym typeface="Calibri"/>
            </a:endParaRPr>
          </a:p>
        </p:txBody>
      </p:sp>
      <p:sp>
        <p:nvSpPr>
          <p:cNvPr id="271" name="Google Shape;271;g2831404fa8c_0_242"/>
          <p:cNvSpPr txBox="1">
            <a:spLocks noGrp="1"/>
          </p:cNvSpPr>
          <p:nvPr>
            <p:ph type="body" idx="1"/>
          </p:nvPr>
        </p:nvSpPr>
        <p:spPr>
          <a:xfrm>
            <a:off x="628650" y="1268044"/>
            <a:ext cx="7886700" cy="3263400"/>
          </a:xfrm>
          <a:prstGeom prst="rect">
            <a:avLst/>
          </a:prstGeom>
          <a:noFill/>
          <a:ln>
            <a:noFill/>
          </a:ln>
        </p:spPr>
        <p:txBody>
          <a:bodyPr spcFirstLastPara="1" wrap="square" lIns="68575" tIns="34275" rIns="68575" bIns="34275" anchor="t" anchorCtr="0">
            <a:normAutofit fontScale="25000" lnSpcReduction="20000"/>
          </a:bodyPr>
          <a:lstStyle/>
          <a:p>
            <a:pPr marL="457200" lvl="0" indent="-332947" algn="l" rtl="0">
              <a:lnSpc>
                <a:spcPct val="115000"/>
              </a:lnSpc>
              <a:spcBef>
                <a:spcPts val="0"/>
              </a:spcBef>
              <a:spcAft>
                <a:spcPts val="0"/>
              </a:spcAft>
              <a:buSzPct val="100000"/>
              <a:buFont typeface="Calibri"/>
              <a:buAutoNum type="arabicPeriod"/>
            </a:pPr>
            <a:r>
              <a:rPr lang="en" sz="6573">
                <a:solidFill>
                  <a:schemeClr val="dk1"/>
                </a:solidFill>
                <a:highlight>
                  <a:schemeClr val="lt1"/>
                </a:highlight>
                <a:latin typeface="Calibri"/>
                <a:ea typeface="Calibri"/>
                <a:cs typeface="Calibri"/>
                <a:sym typeface="Calibri"/>
              </a:rPr>
              <a:t>Provide a brief narrative demonstrating the quality of program faculty. I</a:t>
            </a:r>
            <a:r>
              <a:rPr lang="en" sz="6573" b="1">
                <a:solidFill>
                  <a:schemeClr val="dk1"/>
                </a:solidFill>
                <a:highlight>
                  <a:schemeClr val="lt1"/>
                </a:highlight>
                <a:latin typeface="Calibri"/>
                <a:ea typeface="Calibri"/>
                <a:cs typeface="Calibri"/>
                <a:sym typeface="Calibri"/>
              </a:rPr>
              <a:t>nclude a summary list of faculty with appointment type, terminal degree title and field, academic title/rank, status (full-time, part-time, adjunct) and the course(s) each faculty member will teach in the proposed program.</a:t>
            </a:r>
            <a:endParaRPr sz="6573" b="1">
              <a:solidFill>
                <a:schemeClr val="dk1"/>
              </a:solidFill>
              <a:highlight>
                <a:schemeClr val="lt1"/>
              </a:highlight>
              <a:latin typeface="Calibri"/>
              <a:ea typeface="Calibri"/>
              <a:cs typeface="Calibri"/>
              <a:sym typeface="Calibri"/>
            </a:endParaRPr>
          </a:p>
          <a:p>
            <a:pPr marL="457200" lvl="0" indent="-332947" algn="l" rtl="0">
              <a:lnSpc>
                <a:spcPct val="115000"/>
              </a:lnSpc>
              <a:spcBef>
                <a:spcPts val="0"/>
              </a:spcBef>
              <a:spcAft>
                <a:spcPts val="0"/>
              </a:spcAft>
              <a:buSzPct val="100000"/>
              <a:buFont typeface="Calibri"/>
              <a:buAutoNum type="arabicPeriod"/>
            </a:pPr>
            <a:r>
              <a:rPr lang="en" sz="6573">
                <a:solidFill>
                  <a:schemeClr val="dk1"/>
                </a:solidFill>
                <a:highlight>
                  <a:schemeClr val="lt1"/>
                </a:highlight>
                <a:latin typeface="Calibri"/>
                <a:ea typeface="Calibri"/>
                <a:cs typeface="Calibri"/>
                <a:sym typeface="Calibri"/>
              </a:rPr>
              <a:t>Demonstrate how the institution will provide ongoing pedagogy training for faculty in evidenced-based best practices, including training in:</a:t>
            </a:r>
            <a:endParaRPr sz="6573">
              <a:solidFill>
                <a:schemeClr val="dk1"/>
              </a:solidFill>
              <a:highlight>
                <a:schemeClr val="lt1"/>
              </a:highlight>
              <a:latin typeface="Calibri"/>
              <a:ea typeface="Calibri"/>
              <a:cs typeface="Calibri"/>
              <a:sym typeface="Calibri"/>
            </a:endParaRPr>
          </a:p>
          <a:p>
            <a:pPr marL="914400" lvl="0" indent="0" algn="l" rtl="0">
              <a:lnSpc>
                <a:spcPct val="115000"/>
              </a:lnSpc>
              <a:spcBef>
                <a:spcPts val="1200"/>
              </a:spcBef>
              <a:spcAft>
                <a:spcPts val="0"/>
              </a:spcAft>
              <a:buClr>
                <a:schemeClr val="dk1"/>
              </a:buClr>
              <a:buSzPts val="275"/>
              <a:buFont typeface="Arial"/>
              <a:buNone/>
            </a:pPr>
            <a:r>
              <a:rPr lang="en" sz="6573">
                <a:solidFill>
                  <a:schemeClr val="dk1"/>
                </a:solidFill>
                <a:highlight>
                  <a:schemeClr val="lt1"/>
                </a:highlight>
                <a:latin typeface="Calibri"/>
                <a:ea typeface="Calibri"/>
                <a:cs typeface="Calibri"/>
                <a:sym typeface="Calibri"/>
              </a:rPr>
              <a:t>a)      Pedagogy that meets the needs of the students</a:t>
            </a:r>
            <a:endParaRPr sz="6573">
              <a:solidFill>
                <a:schemeClr val="dk1"/>
              </a:solidFill>
              <a:highlight>
                <a:schemeClr val="lt1"/>
              </a:highlight>
              <a:latin typeface="Calibri"/>
              <a:ea typeface="Calibri"/>
              <a:cs typeface="Calibri"/>
              <a:sym typeface="Calibri"/>
            </a:endParaRPr>
          </a:p>
          <a:p>
            <a:pPr marL="914400" lvl="0" indent="0" algn="l" rtl="0">
              <a:lnSpc>
                <a:spcPct val="115000"/>
              </a:lnSpc>
              <a:spcBef>
                <a:spcPts val="800"/>
              </a:spcBef>
              <a:spcAft>
                <a:spcPts val="0"/>
              </a:spcAft>
              <a:buClr>
                <a:schemeClr val="dk1"/>
              </a:buClr>
              <a:buSzPts val="275"/>
              <a:buFont typeface="Arial"/>
              <a:buNone/>
            </a:pPr>
            <a:r>
              <a:rPr lang="en" sz="6573">
                <a:solidFill>
                  <a:schemeClr val="dk1"/>
                </a:solidFill>
                <a:highlight>
                  <a:schemeClr val="lt1"/>
                </a:highlight>
                <a:latin typeface="Calibri"/>
                <a:ea typeface="Calibri"/>
                <a:cs typeface="Calibri"/>
                <a:sym typeface="Calibri"/>
              </a:rPr>
              <a:t>b)      The learning management system</a:t>
            </a:r>
            <a:endParaRPr sz="6573">
              <a:solidFill>
                <a:schemeClr val="dk1"/>
              </a:solidFill>
              <a:highlight>
                <a:schemeClr val="lt1"/>
              </a:highlight>
              <a:latin typeface="Calibri"/>
              <a:ea typeface="Calibri"/>
              <a:cs typeface="Calibri"/>
              <a:sym typeface="Calibri"/>
            </a:endParaRPr>
          </a:p>
          <a:p>
            <a:pPr marL="914400" lvl="0" indent="0" algn="l" rtl="0">
              <a:lnSpc>
                <a:spcPct val="115000"/>
              </a:lnSpc>
              <a:spcBef>
                <a:spcPts val="800"/>
              </a:spcBef>
              <a:spcAft>
                <a:spcPts val="0"/>
              </a:spcAft>
              <a:buClr>
                <a:schemeClr val="dk1"/>
              </a:buClr>
              <a:buSzPct val="27384"/>
              <a:buFont typeface="Arial"/>
              <a:buNone/>
            </a:pPr>
            <a:r>
              <a:rPr lang="en" sz="6573">
                <a:solidFill>
                  <a:schemeClr val="dk1"/>
                </a:solidFill>
                <a:highlight>
                  <a:schemeClr val="lt1"/>
                </a:highlight>
                <a:latin typeface="Calibri"/>
                <a:ea typeface="Calibri"/>
                <a:cs typeface="Calibri"/>
                <a:sym typeface="Calibri"/>
              </a:rPr>
              <a:t>c)       Evidenced-based best practices for distance education, if distance education is offered</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ct val="36000"/>
              <a:buFont typeface="Arial"/>
              <a:buNone/>
            </a:pPr>
            <a:endParaRPr sz="50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r>
              <a:rPr lang="en" sz="5000" u="sng">
                <a:solidFill>
                  <a:schemeClr val="hlink"/>
                </a:solidFill>
                <a:highlight>
                  <a:schemeClr val="lt1"/>
                </a:highlight>
                <a:latin typeface="Calibri"/>
                <a:ea typeface="Calibri"/>
                <a:cs typeface="Calibri"/>
                <a:sym typeface="Calibri"/>
                <a:hlinkClick r:id="rId3"/>
              </a:rPr>
              <a:t>COMAR 13B.02.03.11</a:t>
            </a:r>
            <a:r>
              <a:rPr lang="en" sz="5000">
                <a:solidFill>
                  <a:schemeClr val="dk1"/>
                </a:solidFill>
                <a:highlight>
                  <a:schemeClr val="lt1"/>
                </a:highlight>
                <a:latin typeface="Calibri"/>
                <a:ea typeface="Calibri"/>
                <a:cs typeface="Calibri"/>
                <a:sym typeface="Calibri"/>
              </a:rPr>
              <a:t> and </a:t>
            </a:r>
            <a:r>
              <a:rPr lang="en" sz="5000" u="sng">
                <a:solidFill>
                  <a:schemeClr val="hlink"/>
                </a:solidFill>
                <a:latin typeface="Calibri"/>
                <a:ea typeface="Calibri"/>
                <a:cs typeface="Calibri"/>
                <a:sym typeface="Calibri"/>
                <a:hlinkClick r:id="rId4"/>
              </a:rPr>
              <a:t>COMAR 13B.02.02.17</a:t>
            </a:r>
            <a:endParaRPr sz="50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350"/>
              <a:buFont typeface="Arial"/>
              <a:buNone/>
            </a:pPr>
            <a:endParaRPr sz="7300">
              <a:solidFill>
                <a:schemeClr val="dk1"/>
              </a:solidFill>
              <a:highlight>
                <a:schemeClr val="lt1"/>
              </a:highlight>
              <a:latin typeface="Calibri"/>
              <a:ea typeface="Calibri"/>
              <a:cs typeface="Calibri"/>
              <a:sym typeface="Calibri"/>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831404fa8c_0_2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SzPts val="1800"/>
              <a:buNone/>
            </a:pPr>
            <a:r>
              <a:rPr lang="en" sz="3600" b="1" u="sng" dirty="0">
                <a:latin typeface="Calibri"/>
                <a:ea typeface="Calibri"/>
                <a:cs typeface="Calibri"/>
                <a:sym typeface="Calibri"/>
              </a:rPr>
              <a:t>Adequacy of Financial Resources with Documentation</a:t>
            </a:r>
            <a:endParaRPr sz="3600" b="1" u="sng" dirty="0">
              <a:latin typeface="Calibri"/>
              <a:ea typeface="Calibri"/>
              <a:cs typeface="Calibri"/>
              <a:sym typeface="Calibri"/>
            </a:endParaRPr>
          </a:p>
        </p:txBody>
      </p:sp>
      <p:sp>
        <p:nvSpPr>
          <p:cNvPr id="278" name="Google Shape;278;g2831404fa8c_0_248"/>
          <p:cNvSpPr txBox="1">
            <a:spLocks noGrp="1"/>
          </p:cNvSpPr>
          <p:nvPr>
            <p:ph type="body" idx="1"/>
          </p:nvPr>
        </p:nvSpPr>
        <p:spPr>
          <a:xfrm>
            <a:off x="509900" y="1376644"/>
            <a:ext cx="7886700" cy="32634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5000"/>
              </a:lnSpc>
              <a:spcBef>
                <a:spcPts val="0"/>
              </a:spcBef>
              <a:spcAft>
                <a:spcPts val="0"/>
              </a:spcAft>
              <a:buClr>
                <a:schemeClr val="dk1"/>
              </a:buClr>
              <a:buSzPct val="128571"/>
              <a:buFont typeface="Arial"/>
              <a:buNone/>
            </a:pPr>
            <a:endParaRPr sz="1400">
              <a:solidFill>
                <a:schemeClr val="dk1"/>
              </a:solidFill>
              <a:latin typeface="Calibri"/>
              <a:ea typeface="Calibri"/>
              <a:cs typeface="Calibri"/>
              <a:sym typeface="Calibri"/>
            </a:endParaRPr>
          </a:p>
          <a:p>
            <a:pPr marL="0" lvl="0" indent="0" algn="l" rtl="0">
              <a:lnSpc>
                <a:spcPct val="160000"/>
              </a:lnSpc>
              <a:spcBef>
                <a:spcPts val="0"/>
              </a:spcBef>
              <a:spcAft>
                <a:spcPts val="0"/>
              </a:spcAft>
              <a:buClr>
                <a:schemeClr val="dk1"/>
              </a:buClr>
              <a:buSzPts val="275"/>
              <a:buFont typeface="Arial"/>
              <a:buNone/>
            </a:pPr>
            <a:r>
              <a:rPr lang="en" sz="5650">
                <a:solidFill>
                  <a:schemeClr val="dk1"/>
                </a:solidFill>
                <a:highlight>
                  <a:schemeClr val="lt1"/>
                </a:highlight>
                <a:latin typeface="Calibri"/>
                <a:ea typeface="Calibri"/>
                <a:cs typeface="Calibri"/>
                <a:sym typeface="Calibri"/>
              </a:rPr>
              <a:t>1.       Complete </a:t>
            </a:r>
            <a:r>
              <a:rPr lang="en" sz="5650">
                <a:solidFill>
                  <a:srgbClr val="C8122C"/>
                </a:solidFill>
                <a:highlight>
                  <a:schemeClr val="lt1"/>
                </a:highlight>
                <a:uFill>
                  <a:noFill/>
                </a:u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Table 1: Resources and Narrative Rationale</a:t>
            </a:r>
            <a:r>
              <a:rPr lang="en" sz="5650">
                <a:solidFill>
                  <a:schemeClr val="dk1"/>
                </a:solidFill>
                <a:highlight>
                  <a:schemeClr val="lt1"/>
                </a:highlight>
                <a:latin typeface="Calibri"/>
                <a:ea typeface="Calibri"/>
                <a:cs typeface="Calibri"/>
                <a:sym typeface="Calibri"/>
              </a:rPr>
              <a:t>.  Provide finance data for the first five years of program implementation. Enter figures into each cell and provide a total for each year.  Also, provide a narrative rationale for each resource category. If resources have been or will be reallocated to support the proposed program, briefly discuss the sources of those funds.  </a:t>
            </a:r>
            <a:endParaRPr sz="5650">
              <a:solidFill>
                <a:schemeClr val="dk1"/>
              </a:solidFill>
              <a:highlight>
                <a:schemeClr val="lt1"/>
              </a:highlight>
              <a:latin typeface="Calibri"/>
              <a:ea typeface="Calibri"/>
              <a:cs typeface="Calibri"/>
              <a:sym typeface="Calibri"/>
            </a:endParaRPr>
          </a:p>
          <a:p>
            <a:pPr marL="0" lvl="0" indent="0" algn="l" rtl="0">
              <a:lnSpc>
                <a:spcPct val="160000"/>
              </a:lnSpc>
              <a:spcBef>
                <a:spcPts val="600"/>
              </a:spcBef>
              <a:spcAft>
                <a:spcPts val="0"/>
              </a:spcAft>
              <a:buClr>
                <a:schemeClr val="dk1"/>
              </a:buClr>
              <a:buSzPts val="275"/>
              <a:buFont typeface="Arial"/>
              <a:buNone/>
            </a:pPr>
            <a:r>
              <a:rPr lang="en" sz="5650">
                <a:solidFill>
                  <a:schemeClr val="dk1"/>
                </a:solidFill>
                <a:highlight>
                  <a:schemeClr val="lt1"/>
                </a:highlight>
                <a:latin typeface="Calibri"/>
                <a:ea typeface="Calibri"/>
                <a:cs typeface="Calibri"/>
                <a:sym typeface="Calibri"/>
              </a:rPr>
              <a:t>2.       Complete </a:t>
            </a:r>
            <a:r>
              <a:rPr lang="en" sz="5650">
                <a:solidFill>
                  <a:srgbClr val="C8122C"/>
                </a:solidFill>
                <a:highlight>
                  <a:schemeClr val="lt1"/>
                </a:highlight>
                <a:uFill>
                  <a:noFill/>
                </a:u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Table 2: Program Expenditures and Narrative Rationale​​</a:t>
            </a:r>
            <a:r>
              <a:rPr lang="en" sz="5650">
                <a:solidFill>
                  <a:schemeClr val="dk1"/>
                </a:solidFill>
                <a:highlight>
                  <a:schemeClr val="lt1"/>
                </a:highlight>
                <a:latin typeface="Calibri"/>
                <a:ea typeface="Calibri"/>
                <a:cs typeface="Calibri"/>
                <a:sym typeface="Calibri"/>
              </a:rPr>
              <a:t>.  Provide finance data for the first five years of program implementation.  Enter figures into each cell and provide a total for each year. Also, provide a narrative rationale for each expenditure category. </a:t>
            </a:r>
            <a:endParaRPr sz="5650">
              <a:solidFill>
                <a:schemeClr val="dk1"/>
              </a:solidFill>
              <a:highlight>
                <a:schemeClr val="lt1"/>
              </a:highlight>
              <a:latin typeface="Calibri"/>
              <a:ea typeface="Calibri"/>
              <a:cs typeface="Calibri"/>
              <a:sym typeface="Calibri"/>
            </a:endParaRPr>
          </a:p>
          <a:p>
            <a:pPr marL="0" lvl="0" indent="0" algn="l" rtl="0">
              <a:spcBef>
                <a:spcPts val="1800"/>
              </a:spcBef>
              <a:spcAft>
                <a:spcPts val="0"/>
              </a:spcAft>
              <a:buClr>
                <a:schemeClr val="dk1"/>
              </a:buClr>
              <a:buSzPct val="57924"/>
              <a:buFont typeface="Arial"/>
              <a:buNone/>
            </a:pPr>
            <a:endParaRPr sz="5650">
              <a:solidFill>
                <a:schemeClr val="dk1"/>
              </a:solidFill>
              <a:latin typeface="Calibri"/>
              <a:ea typeface="Calibri"/>
              <a:cs typeface="Calibri"/>
              <a:sym typeface="Calibri"/>
            </a:endParaRPr>
          </a:p>
          <a:p>
            <a:pPr marL="0" lvl="0" indent="0" algn="l" rtl="0">
              <a:spcBef>
                <a:spcPts val="1000"/>
              </a:spcBef>
              <a:spcAft>
                <a:spcPts val="0"/>
              </a:spcAft>
              <a:buClr>
                <a:schemeClr val="dk1"/>
              </a:buClr>
              <a:buSzPct val="57924"/>
              <a:buFont typeface="Arial"/>
              <a:buNone/>
            </a:pPr>
            <a:endParaRPr sz="5650">
              <a:solidFill>
                <a:schemeClr val="dk1"/>
              </a:solidFill>
              <a:latin typeface="Calibri"/>
              <a:ea typeface="Calibri"/>
              <a:cs typeface="Calibri"/>
              <a:sym typeface="Calibri"/>
            </a:endParaRPr>
          </a:p>
          <a:p>
            <a:pPr marL="0" lvl="0" indent="0" algn="l" rtl="0">
              <a:spcBef>
                <a:spcPts val="1000"/>
              </a:spcBef>
              <a:spcAft>
                <a:spcPts val="0"/>
              </a:spcAft>
              <a:buClr>
                <a:schemeClr val="dk1"/>
              </a:buClr>
              <a:buSzPct val="57924"/>
              <a:buFont typeface="Arial"/>
              <a:buNone/>
            </a:pPr>
            <a:r>
              <a:rPr lang="en" sz="5650" u="sng">
                <a:solidFill>
                  <a:schemeClr val="hlink"/>
                </a:solidFill>
                <a:latin typeface="Calibri"/>
                <a:ea typeface="Calibri"/>
                <a:cs typeface="Calibri"/>
                <a:sym typeface="Calibri"/>
                <a:hlinkClick r:id="rId5"/>
              </a:rPr>
              <a:t>COMAR 13B.02.03.14</a:t>
            </a:r>
            <a:r>
              <a:rPr lang="en" sz="5650">
                <a:solidFill>
                  <a:schemeClr val="dk1"/>
                </a:solidFill>
                <a:latin typeface="Calibri"/>
                <a:ea typeface="Calibri"/>
                <a:cs typeface="Calibri"/>
                <a:sym typeface="Calibri"/>
              </a:rPr>
              <a:t> and </a:t>
            </a:r>
            <a:r>
              <a:rPr lang="en" sz="5650" u="sng">
                <a:solidFill>
                  <a:schemeClr val="hlink"/>
                </a:solidFill>
                <a:latin typeface="Calibri"/>
                <a:ea typeface="Calibri"/>
                <a:cs typeface="Calibri"/>
                <a:sym typeface="Calibri"/>
                <a:hlinkClick r:id="rId6"/>
              </a:rPr>
              <a:t>COMAR 13B.02.02.21</a:t>
            </a:r>
            <a:endParaRPr sz="565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350"/>
              <a:buFont typeface="Arial"/>
              <a:buNone/>
            </a:pPr>
            <a:endParaRPr sz="7300">
              <a:solidFill>
                <a:schemeClr val="dk1"/>
              </a:solidFill>
              <a:highlight>
                <a:schemeClr val="lt1"/>
              </a:highlight>
              <a:latin typeface="Calibri"/>
              <a:ea typeface="Calibri"/>
              <a:cs typeface="Calibri"/>
              <a:sym typeface="Calibri"/>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a:p>
            <a:pPr marL="0" lvl="0" indent="0" algn="l" rtl="0">
              <a:lnSpc>
                <a:spcPct val="90000"/>
              </a:lnSpc>
              <a:spcBef>
                <a:spcPts val="800"/>
              </a:spcBef>
              <a:spcAft>
                <a:spcPts val="0"/>
              </a:spcAft>
              <a:buSzPct val="72222"/>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Program </a:t>
            </a:r>
            <a:r>
              <a:rPr lang="en-US" sz="3600" b="1" u="sng" dirty="0" smtClean="0"/>
              <a:t>Review: </a:t>
            </a:r>
            <a:r>
              <a:rPr lang="en-US" sz="3600" b="1" u="sng" dirty="0"/>
              <a:t>Updates</a:t>
            </a:r>
            <a:endParaRPr lang="en-US" sz="3600" dirty="0"/>
          </a:p>
        </p:txBody>
      </p:sp>
      <p:sp>
        <p:nvSpPr>
          <p:cNvPr id="3" name="Text Placeholder 2"/>
          <p:cNvSpPr>
            <a:spLocks noGrp="1"/>
          </p:cNvSpPr>
          <p:nvPr>
            <p:ph type="body" idx="1"/>
          </p:nvPr>
        </p:nvSpPr>
        <p:spPr>
          <a:xfrm>
            <a:off x="291830" y="1369218"/>
            <a:ext cx="8223520" cy="3507582"/>
          </a:xfrm>
        </p:spPr>
        <p:txBody>
          <a:bodyPr>
            <a:normAutofit/>
          </a:bodyPr>
          <a:lstStyle/>
          <a:p>
            <a:r>
              <a:rPr lang="en-US" dirty="0" smtClean="0"/>
              <a:t>Completeness Check</a:t>
            </a:r>
          </a:p>
          <a:p>
            <a:pPr lvl="1">
              <a:spcBef>
                <a:spcPts val="800"/>
              </a:spcBef>
            </a:pPr>
            <a:r>
              <a:rPr lang="en-US" dirty="0" smtClean="0"/>
              <a:t>Analyzing program duplication in the state analysts use the API, and our </a:t>
            </a:r>
            <a:r>
              <a:rPr lang="en-US" dirty="0" smtClean="0">
                <a:hlinkClick r:id="rId2"/>
              </a:rPr>
              <a:t>Enrollment Reports</a:t>
            </a:r>
            <a:r>
              <a:rPr lang="en-US" dirty="0" smtClean="0"/>
              <a:t> to check for similar programs</a:t>
            </a:r>
          </a:p>
          <a:p>
            <a:pPr lvl="2"/>
            <a:r>
              <a:rPr lang="en-US" dirty="0" smtClean="0"/>
              <a:t>We search by CIP code and title within the same degree level</a:t>
            </a:r>
          </a:p>
          <a:p>
            <a:pPr marL="771525" lvl="2" indent="0">
              <a:buNone/>
            </a:pPr>
            <a:endParaRPr lang="en-US" dirty="0" smtClean="0"/>
          </a:p>
          <a:p>
            <a:pPr lvl="1"/>
            <a:r>
              <a:rPr lang="en-US" dirty="0" smtClean="0"/>
              <a:t>Starting </a:t>
            </a:r>
            <a:r>
              <a:rPr lang="en-US" b="1" dirty="0" smtClean="0"/>
              <a:t>December 1</a:t>
            </a:r>
            <a:r>
              <a:rPr lang="en-US" dirty="0" smtClean="0"/>
              <a:t>: if the analyst sees a possibility of duplication not addressed in the proposal it will be considered insufficient and sent back for correction</a:t>
            </a:r>
          </a:p>
        </p:txBody>
      </p:sp>
      <p:pic>
        <p:nvPicPr>
          <p:cNvPr id="4" name="Google Shape;90;p1"/>
          <p:cNvPicPr preferRelativeResize="0"/>
          <p:nvPr/>
        </p:nvPicPr>
        <p:blipFill rotWithShape="1">
          <a:blip r:embed="rId3">
            <a:alphaModFix/>
          </a:blip>
          <a:srcRect/>
          <a:stretch/>
        </p:blipFill>
        <p:spPr>
          <a:xfrm>
            <a:off x="7922419" y="4445556"/>
            <a:ext cx="1071563" cy="550069"/>
          </a:xfrm>
          <a:prstGeom prst="rect">
            <a:avLst/>
          </a:prstGeom>
          <a:noFill/>
          <a:ln>
            <a:noFill/>
          </a:ln>
        </p:spPr>
      </p:pic>
    </p:spTree>
    <p:extLst>
      <p:ext uri="{BB962C8B-B14F-4D97-AF65-F5344CB8AC3E}">
        <p14:creationId xmlns:p14="http://schemas.microsoft.com/office/powerpoint/2010/main" val="450258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4117050" y="1670275"/>
            <a:ext cx="90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3200" dirty="0"/>
              <a:t>Q/A</a:t>
            </a:r>
            <a:endParaRPr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40" y="1800189"/>
            <a:ext cx="7886700" cy="994200"/>
          </a:xfrm>
        </p:spPr>
        <p:txBody>
          <a:bodyPr>
            <a:normAutofit/>
          </a:bodyPr>
          <a:lstStyle/>
          <a:p>
            <a:pPr algn="ctr"/>
            <a:endParaRPr lang="en-US" sz="44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2988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Duplication Analysis</a:t>
            </a:r>
            <a:endParaRPr lang="en-US" dirty="0"/>
          </a:p>
        </p:txBody>
      </p:sp>
      <p:sp>
        <p:nvSpPr>
          <p:cNvPr id="4" name="Slide Number Placeholder 3"/>
          <p:cNvSpPr>
            <a:spLocks noGrp="1"/>
          </p:cNvSpPr>
          <p:nvPr>
            <p:ph type="sldNum" sz="quarter" idx="12"/>
          </p:nvPr>
        </p:nvSpPr>
        <p:spPr/>
        <p:txBody>
          <a:bodyPr/>
          <a:lstStyle/>
          <a:p>
            <a:fld id="{87535377-E453-4FAF-B274-757C62B916FB}" type="slidenum">
              <a:rPr lang="en-US" smtClean="0"/>
              <a:t>52</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188701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Duplication of the Proposed Program:</a:t>
            </a:r>
            <a:br>
              <a:rPr lang="en-US" b="1" dirty="0" smtClean="0"/>
            </a:br>
            <a:r>
              <a:rPr lang="en-US" b="1" dirty="0"/>
              <a:t>COMAR </a:t>
            </a:r>
            <a:r>
              <a:rPr lang="en-US" b="1" dirty="0" smtClean="0"/>
              <a:t>13B.02.03.09</a:t>
            </a:r>
            <a:endParaRPr lang="en-US" b="1" dirty="0"/>
          </a:p>
        </p:txBody>
      </p:sp>
      <p:sp>
        <p:nvSpPr>
          <p:cNvPr id="3" name="Content Placeholder 2"/>
          <p:cNvSpPr>
            <a:spLocks noGrp="1"/>
          </p:cNvSpPr>
          <p:nvPr>
            <p:ph idx="1"/>
          </p:nvPr>
        </p:nvSpPr>
        <p:spPr/>
        <p:txBody>
          <a:bodyPr anchor="t"/>
          <a:lstStyle/>
          <a:p>
            <a:r>
              <a:rPr lang="en-US" dirty="0">
                <a:solidFill>
                  <a:schemeClr val="tx1"/>
                </a:solidFill>
              </a:rPr>
              <a:t>The elimination of unreasonable program duplication is a high priority. Ordinarily, proposed programs in undergraduate core programs consisting of basic liberal arts and sciences disciplines are not considered unnecessarily duplicative. </a:t>
            </a:r>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Unreasonable </a:t>
            </a:r>
            <a:r>
              <a:rPr lang="en-US" dirty="0">
                <a:solidFill>
                  <a:schemeClr val="tx1"/>
                </a:solidFill>
              </a:rPr>
              <a:t>duplication is a more specific concern in vocational/technical, occupational, graduate, and professional programs which meet special manpower needs. </a:t>
            </a:r>
            <a:endParaRPr lang="en-US" dirty="0" smtClean="0">
              <a:solidFill>
                <a:schemeClr val="tx1"/>
              </a:solidFill>
            </a:endParaRPr>
          </a:p>
        </p:txBody>
      </p:sp>
      <p:sp>
        <p:nvSpPr>
          <p:cNvPr id="14" name="Slide Number Placeholder 13"/>
          <p:cNvSpPr>
            <a:spLocks noGrp="1"/>
          </p:cNvSpPr>
          <p:nvPr>
            <p:ph type="sldNum" sz="quarter" idx="12"/>
          </p:nvPr>
        </p:nvSpPr>
        <p:spPr/>
        <p:txBody>
          <a:bodyPr/>
          <a:lstStyle/>
          <a:p>
            <a:fld id="{87535377-E453-4FAF-B274-757C62B916FB}" type="slidenum">
              <a:rPr lang="en-US" smtClean="0"/>
              <a:t>53</a:t>
            </a:fld>
            <a:endParaRPr lang="en-US"/>
          </a:p>
        </p:txBody>
      </p:sp>
    </p:spTree>
    <p:extLst>
      <p:ext uri="{BB962C8B-B14F-4D97-AF65-F5344CB8AC3E}">
        <p14:creationId xmlns:p14="http://schemas.microsoft.com/office/powerpoint/2010/main" val="3920174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Duplication:</a:t>
            </a:r>
            <a:br>
              <a:rPr lang="en-US" b="1" dirty="0" smtClean="0"/>
            </a:br>
            <a:r>
              <a:rPr lang="en-US" b="1" dirty="0" smtClean="0"/>
              <a:t>What Should be included In a Proposal</a:t>
            </a:r>
            <a:endParaRPr lang="en-US" b="1" dirty="0"/>
          </a:p>
        </p:txBody>
      </p:sp>
      <p:sp>
        <p:nvSpPr>
          <p:cNvPr id="3" name="Content Placeholder 2"/>
          <p:cNvSpPr>
            <a:spLocks noGrp="1"/>
          </p:cNvSpPr>
          <p:nvPr>
            <p:ph idx="1"/>
          </p:nvPr>
        </p:nvSpPr>
        <p:spPr/>
        <p:txBody>
          <a:bodyPr/>
          <a:lstStyle/>
          <a:p>
            <a:r>
              <a:rPr lang="en-US" dirty="0">
                <a:solidFill>
                  <a:schemeClr val="tx1"/>
                </a:solidFill>
              </a:rPr>
              <a:t>The issue of how a proposed program meets an institution's local and State area needs shall be addressed.</a:t>
            </a:r>
          </a:p>
          <a:p>
            <a:r>
              <a:rPr lang="en-US" dirty="0" smtClean="0">
                <a:solidFill>
                  <a:schemeClr val="tx1"/>
                </a:solidFill>
              </a:rPr>
              <a:t>Evidence </a:t>
            </a:r>
            <a:r>
              <a:rPr lang="en-US" dirty="0">
                <a:solidFill>
                  <a:schemeClr val="tx1"/>
                </a:solidFill>
              </a:rPr>
              <a:t>demonstrating that a proposed program is not duplicative of similar offerings in the State shall be submitted by the institution. </a:t>
            </a:r>
            <a:endParaRPr lang="en-US" dirty="0" smtClean="0">
              <a:solidFill>
                <a:schemeClr val="tx1"/>
              </a:solidFill>
            </a:endParaRPr>
          </a:p>
          <a:p>
            <a:r>
              <a:rPr lang="en-US" dirty="0" smtClean="0">
                <a:solidFill>
                  <a:schemeClr val="tx1"/>
                </a:solidFill>
              </a:rPr>
              <a:t>At </a:t>
            </a:r>
            <a:r>
              <a:rPr lang="en-US" dirty="0">
                <a:solidFill>
                  <a:schemeClr val="tx1"/>
                </a:solidFill>
              </a:rPr>
              <a:t>a minimum, this evidence shall be substantiated on the basis that the proposed program to be offered is not unreasonably duplicative of existing programs in a specific geographically proximate location in the State.</a:t>
            </a:r>
          </a:p>
          <a:p>
            <a:endParaRPr lang="en-US" dirty="0"/>
          </a:p>
        </p:txBody>
      </p:sp>
      <p:sp>
        <p:nvSpPr>
          <p:cNvPr id="4" name="Slide Number Placeholder 3"/>
          <p:cNvSpPr>
            <a:spLocks noGrp="1"/>
          </p:cNvSpPr>
          <p:nvPr>
            <p:ph type="sldNum" sz="quarter" idx="12"/>
          </p:nvPr>
        </p:nvSpPr>
        <p:spPr/>
        <p:txBody>
          <a:bodyPr/>
          <a:lstStyle/>
          <a:p>
            <a:fld id="{87535377-E453-4FAF-B274-757C62B916FB}" type="slidenum">
              <a:rPr lang="en-US" smtClean="0"/>
              <a:t>54</a:t>
            </a:fld>
            <a:endParaRPr lang="en-US"/>
          </a:p>
        </p:txBody>
      </p:sp>
    </p:spTree>
    <p:extLst>
      <p:ext uri="{BB962C8B-B14F-4D97-AF65-F5344CB8AC3E}">
        <p14:creationId xmlns:p14="http://schemas.microsoft.com/office/powerpoint/2010/main" val="1318177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Determining </a:t>
            </a:r>
            <a:r>
              <a:rPr lang="en-US" b="1" dirty="0" smtClean="0"/>
              <a:t>Unreasonable Duplication</a:t>
            </a:r>
            <a:r>
              <a:rPr lang="en-US" b="1" dirty="0"/>
              <a:t>:</a:t>
            </a:r>
            <a:br>
              <a:rPr lang="en-US" b="1" dirty="0"/>
            </a:br>
            <a:r>
              <a:rPr lang="en-US" b="1" dirty="0"/>
              <a:t>What the Secretary Shall </a:t>
            </a:r>
            <a:r>
              <a:rPr lang="en-US" b="1" dirty="0" smtClean="0"/>
              <a:t>Consider and Analyze</a:t>
            </a:r>
            <a:endParaRPr lang="en-US" dirty="0"/>
          </a:p>
        </p:txBody>
      </p:sp>
      <p:sp>
        <p:nvSpPr>
          <p:cNvPr id="4" name="Slide Number Placeholder 3"/>
          <p:cNvSpPr>
            <a:spLocks noGrp="1"/>
          </p:cNvSpPr>
          <p:nvPr>
            <p:ph type="sldNum" sz="quarter" idx="12"/>
          </p:nvPr>
        </p:nvSpPr>
        <p:spPr/>
        <p:txBody>
          <a:bodyPr/>
          <a:lstStyle/>
          <a:p>
            <a:fld id="{87535377-E453-4FAF-B274-757C62B916FB}" type="slidenum">
              <a:rPr lang="en-US" smtClean="0"/>
              <a:t>55</a:t>
            </a:fld>
            <a:endParaRPr lang="en-US"/>
          </a:p>
        </p:txBody>
      </p:sp>
      <p:sp>
        <p:nvSpPr>
          <p:cNvPr id="6" name="Content Placeholder 5"/>
          <p:cNvSpPr>
            <a:spLocks noGrp="1"/>
          </p:cNvSpPr>
          <p:nvPr>
            <p:ph idx="1"/>
          </p:nvPr>
        </p:nvSpPr>
        <p:spPr/>
        <p:txBody>
          <a:bodyPr>
            <a:normAutofit fontScale="62500" lnSpcReduction="20000"/>
          </a:bodyPr>
          <a:lstStyle/>
          <a:p>
            <a:r>
              <a:rPr lang="en-US" dirty="0" smtClean="0">
                <a:solidFill>
                  <a:schemeClr val="tx1"/>
                </a:solidFill>
              </a:rPr>
              <a:t>The degree to be awarded</a:t>
            </a:r>
            <a:endParaRPr lang="en-US" dirty="0">
              <a:solidFill>
                <a:schemeClr val="tx1"/>
              </a:solidFill>
            </a:endParaRPr>
          </a:p>
          <a:p>
            <a:r>
              <a:rPr lang="en-US" dirty="0" smtClean="0">
                <a:solidFill>
                  <a:schemeClr val="tx1"/>
                </a:solidFill>
              </a:rPr>
              <a:t>The area of specialization</a:t>
            </a:r>
            <a:endParaRPr lang="en-US" dirty="0">
              <a:solidFill>
                <a:schemeClr val="tx1"/>
              </a:solidFill>
            </a:endParaRPr>
          </a:p>
          <a:p>
            <a:r>
              <a:rPr lang="en-US" dirty="0" smtClean="0">
                <a:solidFill>
                  <a:schemeClr val="tx1"/>
                </a:solidFill>
              </a:rPr>
              <a:t>The purpose or objectives of the program to be offered</a:t>
            </a:r>
            <a:endParaRPr lang="en-US" dirty="0">
              <a:solidFill>
                <a:schemeClr val="tx1"/>
              </a:solidFill>
            </a:endParaRPr>
          </a:p>
          <a:p>
            <a:r>
              <a:rPr lang="en-US" dirty="0" smtClean="0">
                <a:solidFill>
                  <a:schemeClr val="tx1"/>
                </a:solidFill>
              </a:rPr>
              <a:t>The specific academic content of the program</a:t>
            </a:r>
            <a:endParaRPr lang="en-US" dirty="0">
              <a:solidFill>
                <a:schemeClr val="tx1"/>
              </a:solidFill>
            </a:endParaRPr>
          </a:p>
          <a:p>
            <a:r>
              <a:rPr lang="en-US" dirty="0" smtClean="0">
                <a:solidFill>
                  <a:schemeClr val="tx1"/>
                </a:solidFill>
              </a:rPr>
              <a:t>Evidence of equivalent competencies of the proposed program in comparison to existing programs</a:t>
            </a:r>
          </a:p>
          <a:p>
            <a:r>
              <a:rPr lang="en-US" dirty="0" smtClean="0">
                <a:solidFill>
                  <a:schemeClr val="tx1"/>
                </a:solidFill>
              </a:rPr>
              <a:t>An analysis of the market demand for the program</a:t>
            </a:r>
            <a:endParaRPr lang="en-US" dirty="0">
              <a:solidFill>
                <a:schemeClr val="tx1"/>
              </a:solidFill>
            </a:endParaRPr>
          </a:p>
          <a:p>
            <a:r>
              <a:rPr lang="en-US" dirty="0" smtClean="0">
                <a:solidFill>
                  <a:schemeClr val="tx1"/>
                </a:solidFill>
              </a:rPr>
              <a:t>Role and mission</a:t>
            </a:r>
            <a:endParaRPr lang="en-US" dirty="0">
              <a:solidFill>
                <a:schemeClr val="tx1"/>
              </a:solidFill>
            </a:endParaRPr>
          </a:p>
          <a:p>
            <a:r>
              <a:rPr lang="en-US" dirty="0" smtClean="0">
                <a:solidFill>
                  <a:schemeClr val="tx1"/>
                </a:solidFill>
              </a:rPr>
              <a:t>Accessibility</a:t>
            </a:r>
            <a:endParaRPr lang="en-US" dirty="0">
              <a:solidFill>
                <a:schemeClr val="tx1"/>
              </a:solidFill>
            </a:endParaRPr>
          </a:p>
          <a:p>
            <a:r>
              <a:rPr lang="en-US" dirty="0" smtClean="0">
                <a:solidFill>
                  <a:schemeClr val="tx1"/>
                </a:solidFill>
              </a:rPr>
              <a:t>Alternative means of educational delivery including distance education</a:t>
            </a:r>
            <a:endParaRPr lang="en-US" dirty="0">
              <a:solidFill>
                <a:schemeClr val="tx1"/>
              </a:solidFill>
            </a:endParaRPr>
          </a:p>
          <a:p>
            <a:r>
              <a:rPr lang="en-US" dirty="0" smtClean="0">
                <a:solidFill>
                  <a:schemeClr val="tx1"/>
                </a:solidFill>
              </a:rPr>
              <a:t>Analysis of enrollment characteristics</a:t>
            </a:r>
            <a:endParaRPr lang="en-US" dirty="0">
              <a:solidFill>
                <a:schemeClr val="tx1"/>
              </a:solidFill>
            </a:endParaRPr>
          </a:p>
          <a:p>
            <a:r>
              <a:rPr lang="en-US" dirty="0" smtClean="0">
                <a:solidFill>
                  <a:schemeClr val="tx1"/>
                </a:solidFill>
              </a:rPr>
              <a:t>Residency requirements</a:t>
            </a:r>
            <a:endParaRPr lang="en-US" dirty="0">
              <a:solidFill>
                <a:schemeClr val="tx1"/>
              </a:solidFill>
            </a:endParaRPr>
          </a:p>
          <a:p>
            <a:r>
              <a:rPr lang="en-US" dirty="0" smtClean="0">
                <a:solidFill>
                  <a:schemeClr val="tx1"/>
                </a:solidFill>
              </a:rPr>
              <a:t>Admission requirements</a:t>
            </a:r>
            <a:endParaRPr lang="en-US" dirty="0">
              <a:solidFill>
                <a:schemeClr val="tx1"/>
              </a:solidFill>
            </a:endParaRPr>
          </a:p>
          <a:p>
            <a:r>
              <a:rPr lang="en-US" dirty="0" smtClean="0">
                <a:solidFill>
                  <a:schemeClr val="tx1"/>
                </a:solidFill>
              </a:rPr>
              <a:t>Educational justification for the dual operation of programs broadly similar to unique or high-demand programs at HBIs</a:t>
            </a:r>
            <a:endParaRPr lang="en-US" dirty="0">
              <a:solidFill>
                <a:schemeClr val="tx1"/>
              </a:solidFill>
            </a:endParaRPr>
          </a:p>
        </p:txBody>
      </p:sp>
    </p:spTree>
    <p:extLst>
      <p:ext uri="{BB962C8B-B14F-4D97-AF65-F5344CB8AC3E}">
        <p14:creationId xmlns:p14="http://schemas.microsoft.com/office/powerpoint/2010/main" val="836282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Academic Considerations</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a:solidFill>
                  <a:schemeClr val="tx1"/>
                </a:solidFill>
              </a:rPr>
              <a:t>Type of degree (associates v bachelors v masters v certificates v practice doctorate v research doctorate)</a:t>
            </a:r>
          </a:p>
          <a:p>
            <a:r>
              <a:rPr lang="en-US" dirty="0" smtClean="0">
                <a:solidFill>
                  <a:schemeClr val="tx1"/>
                </a:solidFill>
              </a:rPr>
              <a:t>The purpose or objectives of the program to be offered</a:t>
            </a:r>
          </a:p>
          <a:p>
            <a:r>
              <a:rPr lang="en-US" dirty="0" smtClean="0">
                <a:solidFill>
                  <a:schemeClr val="tx1"/>
                </a:solidFill>
              </a:rPr>
              <a:t>The area of specialization</a:t>
            </a:r>
          </a:p>
          <a:p>
            <a:r>
              <a:rPr lang="en-US" dirty="0" smtClean="0">
                <a:solidFill>
                  <a:schemeClr val="tx1"/>
                </a:solidFill>
              </a:rPr>
              <a:t>The specific academic content of the program</a:t>
            </a:r>
          </a:p>
          <a:p>
            <a:r>
              <a:rPr lang="en-US" dirty="0" smtClean="0">
                <a:solidFill>
                  <a:schemeClr val="tx1"/>
                </a:solidFill>
              </a:rPr>
              <a:t>Evidence of equivalent competencies of the proposed program in comparison to existing programs</a:t>
            </a:r>
            <a:endParaRPr lang="en-US" dirty="0">
              <a:solidFill>
                <a:schemeClr val="tx1"/>
              </a:solidFill>
            </a:endParaRPr>
          </a:p>
        </p:txBody>
      </p:sp>
      <p:sp>
        <p:nvSpPr>
          <p:cNvPr id="3" name="Content Placeholder 2"/>
          <p:cNvSpPr>
            <a:spLocks noGrp="1"/>
          </p:cNvSpPr>
          <p:nvPr>
            <p:ph sz="half" idx="2"/>
          </p:nvPr>
        </p:nvSpPr>
        <p:spPr/>
        <p:txBody>
          <a:bodyPr anchor="ctr">
            <a:normAutofit fontScale="92500" lnSpcReduction="20000"/>
          </a:bodyPr>
          <a:lstStyle/>
          <a:p>
            <a:r>
              <a:rPr lang="en-US" dirty="0" smtClean="0">
                <a:solidFill>
                  <a:schemeClr val="tx1"/>
                </a:solidFill>
              </a:rPr>
              <a:t>CIP Code Description</a:t>
            </a:r>
          </a:p>
          <a:p>
            <a:r>
              <a:rPr lang="en-US" dirty="0" smtClean="0">
                <a:solidFill>
                  <a:schemeClr val="tx1"/>
                </a:solidFill>
              </a:rPr>
              <a:t>Program Description</a:t>
            </a:r>
          </a:p>
          <a:p>
            <a:r>
              <a:rPr lang="en-US" dirty="0" smtClean="0">
                <a:solidFill>
                  <a:schemeClr val="tx1"/>
                </a:solidFill>
              </a:rPr>
              <a:t>Program Learning Outcomes</a:t>
            </a:r>
          </a:p>
          <a:p>
            <a:r>
              <a:rPr lang="en-US" dirty="0" smtClean="0">
                <a:solidFill>
                  <a:schemeClr val="tx1"/>
                </a:solidFill>
              </a:rPr>
              <a:t>Concentration(s), if applicable</a:t>
            </a:r>
          </a:p>
          <a:p>
            <a:r>
              <a:rPr lang="en-US" dirty="0" smtClean="0">
                <a:solidFill>
                  <a:schemeClr val="tx1"/>
                </a:solidFill>
              </a:rPr>
              <a:t>Required courses</a:t>
            </a:r>
          </a:p>
          <a:p>
            <a:pPr lvl="1"/>
            <a:r>
              <a:rPr lang="en-US" dirty="0" smtClean="0">
                <a:solidFill>
                  <a:schemeClr val="tx1"/>
                </a:solidFill>
              </a:rPr>
              <a:t>Required credits</a:t>
            </a:r>
          </a:p>
          <a:p>
            <a:pPr lvl="1"/>
            <a:r>
              <a:rPr lang="en-US" dirty="0" smtClean="0">
                <a:solidFill>
                  <a:schemeClr val="tx1"/>
                </a:solidFill>
              </a:rPr>
              <a:t>Course descriptions</a:t>
            </a:r>
          </a:p>
          <a:p>
            <a:r>
              <a:rPr lang="en-US" dirty="0" smtClean="0">
                <a:solidFill>
                  <a:schemeClr val="tx1"/>
                </a:solidFill>
              </a:rPr>
              <a:t>Programmatic accreditation requirements</a:t>
            </a:r>
          </a:p>
        </p:txBody>
      </p:sp>
    </p:spTree>
    <p:extLst>
      <p:ext uri="{BB962C8B-B14F-4D97-AF65-F5344CB8AC3E}">
        <p14:creationId xmlns:p14="http://schemas.microsoft.com/office/powerpoint/2010/main" val="1706637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Institutional Considerations</a:t>
            </a:r>
            <a:endParaRPr lang="en-US" b="1" dirty="0"/>
          </a:p>
        </p:txBody>
      </p:sp>
      <p:sp>
        <p:nvSpPr>
          <p:cNvPr id="5" name="Content Placeholder 4"/>
          <p:cNvSpPr>
            <a:spLocks noGrp="1"/>
          </p:cNvSpPr>
          <p:nvPr>
            <p:ph sz="half" idx="1"/>
          </p:nvPr>
        </p:nvSpPr>
        <p:spPr/>
        <p:txBody>
          <a:bodyPr>
            <a:normAutofit/>
          </a:bodyPr>
          <a:lstStyle/>
          <a:p>
            <a:r>
              <a:rPr lang="en-US" dirty="0">
                <a:solidFill>
                  <a:schemeClr val="tx1"/>
                </a:solidFill>
              </a:rPr>
              <a:t>Role and </a:t>
            </a:r>
            <a:r>
              <a:rPr lang="en-US" dirty="0" smtClean="0">
                <a:solidFill>
                  <a:schemeClr val="tx1"/>
                </a:solidFill>
              </a:rPr>
              <a:t>mission</a:t>
            </a:r>
            <a:endParaRPr lang="en-US" dirty="0">
              <a:solidFill>
                <a:schemeClr val="tx1"/>
              </a:solidFill>
            </a:endParaRPr>
          </a:p>
          <a:p>
            <a:r>
              <a:rPr lang="en-US" dirty="0">
                <a:solidFill>
                  <a:schemeClr val="tx1"/>
                </a:solidFill>
              </a:rPr>
              <a:t>Accessibility</a:t>
            </a:r>
          </a:p>
          <a:p>
            <a:r>
              <a:rPr lang="en-US" dirty="0">
                <a:solidFill>
                  <a:schemeClr val="tx1"/>
                </a:solidFill>
              </a:rPr>
              <a:t>Alternative means of educational delivery including distance education</a:t>
            </a:r>
          </a:p>
          <a:p>
            <a:r>
              <a:rPr lang="en-US" dirty="0">
                <a:solidFill>
                  <a:schemeClr val="tx1"/>
                </a:solidFill>
              </a:rPr>
              <a:t>Analysis of enrollment characteristics</a:t>
            </a:r>
          </a:p>
          <a:p>
            <a:r>
              <a:rPr lang="en-US" dirty="0">
                <a:solidFill>
                  <a:schemeClr val="tx1"/>
                </a:solidFill>
              </a:rPr>
              <a:t>Residency requirements</a:t>
            </a:r>
          </a:p>
          <a:p>
            <a:r>
              <a:rPr lang="en-US" dirty="0">
                <a:solidFill>
                  <a:schemeClr val="tx1"/>
                </a:solidFill>
              </a:rPr>
              <a:t>Admission requirements</a:t>
            </a:r>
          </a:p>
          <a:p>
            <a:endParaRPr lang="en-US" dirty="0"/>
          </a:p>
        </p:txBody>
      </p:sp>
      <p:sp>
        <p:nvSpPr>
          <p:cNvPr id="7" name="Content Placeholder 2"/>
          <p:cNvSpPr>
            <a:spLocks noGrp="1"/>
          </p:cNvSpPr>
          <p:nvPr>
            <p:ph sz="half" idx="2"/>
          </p:nvPr>
        </p:nvSpPr>
        <p:spPr>
          <a:xfrm>
            <a:off x="4629150" y="1369219"/>
            <a:ext cx="3886200" cy="3263504"/>
          </a:xfrm>
        </p:spPr>
        <p:txBody>
          <a:bodyPr anchor="ctr">
            <a:normAutofit/>
          </a:bodyPr>
          <a:lstStyle/>
          <a:p>
            <a:r>
              <a:rPr lang="en-US" dirty="0" smtClean="0">
                <a:solidFill>
                  <a:schemeClr val="tx1"/>
                </a:solidFill>
              </a:rPr>
              <a:t>Institutional identity</a:t>
            </a:r>
          </a:p>
          <a:p>
            <a:r>
              <a:rPr lang="en-US" dirty="0" smtClean="0">
                <a:solidFill>
                  <a:schemeClr val="tx1"/>
                </a:solidFill>
              </a:rPr>
              <a:t>Location</a:t>
            </a:r>
          </a:p>
          <a:p>
            <a:r>
              <a:rPr lang="en-US" dirty="0">
                <a:solidFill>
                  <a:schemeClr val="tx1"/>
                </a:solidFill>
              </a:rPr>
              <a:t>Modality &amp; in-person requirements</a:t>
            </a:r>
          </a:p>
          <a:p>
            <a:r>
              <a:rPr lang="en-US" dirty="0">
                <a:solidFill>
                  <a:schemeClr val="tx1"/>
                </a:solidFill>
              </a:rPr>
              <a:t>Enrollment data</a:t>
            </a:r>
          </a:p>
          <a:p>
            <a:r>
              <a:rPr lang="en-US" dirty="0" smtClean="0">
                <a:solidFill>
                  <a:schemeClr val="tx1"/>
                </a:solidFill>
              </a:rPr>
              <a:t>Admissions information</a:t>
            </a:r>
          </a:p>
        </p:txBody>
      </p:sp>
    </p:spTree>
    <p:extLst>
      <p:ext uri="{BB962C8B-B14F-4D97-AF65-F5344CB8AC3E}">
        <p14:creationId xmlns:p14="http://schemas.microsoft.com/office/powerpoint/2010/main" val="858086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Market Demand</a:t>
            </a:r>
          </a:p>
        </p:txBody>
      </p:sp>
      <p:sp>
        <p:nvSpPr>
          <p:cNvPr id="5" name="Content Placeholder 4"/>
          <p:cNvSpPr>
            <a:spLocks noGrp="1"/>
          </p:cNvSpPr>
          <p:nvPr>
            <p:ph idx="1"/>
          </p:nvPr>
        </p:nvSpPr>
        <p:spPr/>
        <p:txBody>
          <a:bodyPr/>
          <a:lstStyle/>
          <a:p>
            <a:pPr marL="385763" indent="-385763">
              <a:buFont typeface="+mj-lt"/>
              <a:buAutoNum type="arabicPeriod"/>
            </a:pPr>
            <a:r>
              <a:rPr lang="en-US" dirty="0">
                <a:solidFill>
                  <a:schemeClr val="tx1"/>
                </a:solidFill>
              </a:rPr>
              <a:t>Market demand for the program</a:t>
            </a:r>
          </a:p>
          <a:p>
            <a:pPr lvl="1"/>
            <a:r>
              <a:rPr lang="en-US" dirty="0">
                <a:solidFill>
                  <a:schemeClr val="tx1"/>
                </a:solidFill>
              </a:rPr>
              <a:t>Admissions requirements to the program</a:t>
            </a:r>
          </a:p>
          <a:p>
            <a:pPr lvl="1"/>
            <a:r>
              <a:rPr lang="en-US" dirty="0">
                <a:solidFill>
                  <a:schemeClr val="tx1"/>
                </a:solidFill>
              </a:rPr>
              <a:t>Inability for other institutions to expand existing similar programs</a:t>
            </a:r>
          </a:p>
          <a:p>
            <a:pPr marL="385763" indent="-385763">
              <a:buFont typeface="+mj-lt"/>
              <a:buAutoNum type="arabicPeriod"/>
            </a:pPr>
            <a:endParaRPr lang="en-US" dirty="0">
              <a:solidFill>
                <a:schemeClr val="tx1"/>
              </a:solidFill>
            </a:endParaRPr>
          </a:p>
          <a:p>
            <a:pPr marL="385763" indent="-385763">
              <a:buFont typeface="+mj-lt"/>
              <a:buAutoNum type="arabicPeriod"/>
            </a:pPr>
            <a:r>
              <a:rPr lang="en-US" dirty="0">
                <a:solidFill>
                  <a:schemeClr val="tx1"/>
                </a:solidFill>
              </a:rPr>
              <a:t>Market demand for graduates of the program</a:t>
            </a:r>
          </a:p>
          <a:p>
            <a:pPr lvl="1"/>
            <a:r>
              <a:rPr lang="en-US" dirty="0">
                <a:solidFill>
                  <a:schemeClr val="tx1"/>
                </a:solidFill>
              </a:rPr>
              <a:t>“A proposed program shall meet a critical and compelling regional or Statewide need...”</a:t>
            </a:r>
          </a:p>
          <a:p>
            <a:pPr lvl="1"/>
            <a:r>
              <a:rPr lang="en-US" dirty="0">
                <a:solidFill>
                  <a:schemeClr val="tx1"/>
                </a:solidFill>
              </a:rPr>
              <a:t>“…how a proposed program meets an institution's local and State area needs…”</a:t>
            </a:r>
          </a:p>
          <a:p>
            <a:pPr lvl="1"/>
            <a:endParaRPr lang="en-US" dirty="0"/>
          </a:p>
        </p:txBody>
      </p:sp>
    </p:spTree>
    <p:extLst>
      <p:ext uri="{BB962C8B-B14F-4D97-AF65-F5344CB8AC3E}">
        <p14:creationId xmlns:p14="http://schemas.microsoft.com/office/powerpoint/2010/main" val="1253167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1329014"/>
          </a:xfrm>
        </p:spPr>
        <p:txBody>
          <a:bodyPr>
            <a:noAutofit/>
          </a:bodyPr>
          <a:lstStyle/>
          <a:p>
            <a:pPr algn="ctr"/>
            <a:r>
              <a:rPr lang="en-US" b="1" dirty="0"/>
              <a:t>Educational J</a:t>
            </a:r>
            <a:r>
              <a:rPr lang="en-US" b="1" dirty="0" smtClean="0"/>
              <a:t>ustification: </a:t>
            </a:r>
            <a:br>
              <a:rPr lang="en-US" b="1" dirty="0" smtClean="0"/>
            </a:br>
            <a:r>
              <a:rPr lang="en-US" b="1" dirty="0" smtClean="0"/>
              <a:t>Dual </a:t>
            </a:r>
            <a:r>
              <a:rPr lang="en-US" b="1" dirty="0"/>
              <a:t>operation of programs broadly similar to unique or high-demand programs at </a:t>
            </a:r>
            <a:r>
              <a:rPr lang="en-US" b="1" dirty="0" smtClean="0"/>
              <a:t>HBCUs</a:t>
            </a:r>
            <a:endParaRPr lang="en-US" b="1" dirty="0"/>
          </a:p>
        </p:txBody>
      </p:sp>
      <p:sp>
        <p:nvSpPr>
          <p:cNvPr id="5" name="Content Placeholder 4"/>
          <p:cNvSpPr>
            <a:spLocks noGrp="1"/>
          </p:cNvSpPr>
          <p:nvPr>
            <p:ph idx="1"/>
          </p:nvPr>
        </p:nvSpPr>
        <p:spPr>
          <a:xfrm>
            <a:off x="628650" y="1648329"/>
            <a:ext cx="7886700" cy="3263504"/>
          </a:xfrm>
        </p:spPr>
        <p:txBody>
          <a:bodyPr>
            <a:normAutofit/>
          </a:bodyPr>
          <a:lstStyle/>
          <a:p>
            <a:pPr marL="342900" lvl="1" indent="0">
              <a:buNone/>
            </a:pPr>
            <a:endParaRPr lang="en-US" dirty="0" smtClean="0"/>
          </a:p>
          <a:p>
            <a:pPr marL="342900" indent="-342900">
              <a:buFont typeface="+mj-lt"/>
              <a:buAutoNum type="arabicPeriod"/>
            </a:pPr>
            <a:r>
              <a:rPr lang="en-US" dirty="0" smtClean="0">
                <a:solidFill>
                  <a:schemeClr val="tx1"/>
                </a:solidFill>
              </a:rPr>
              <a:t>Establish unique or high-demand programs at HBCUs</a:t>
            </a:r>
          </a:p>
          <a:p>
            <a:pPr lvl="1"/>
            <a:r>
              <a:rPr lang="en-US" dirty="0" smtClean="0">
                <a:solidFill>
                  <a:schemeClr val="tx1"/>
                </a:solidFill>
              </a:rPr>
              <a:t>Unique</a:t>
            </a:r>
          </a:p>
          <a:p>
            <a:pPr lvl="1"/>
            <a:r>
              <a:rPr lang="en-US" dirty="0" smtClean="0">
                <a:solidFill>
                  <a:schemeClr val="tx1"/>
                </a:solidFill>
              </a:rPr>
              <a:t>High-demand</a:t>
            </a:r>
          </a:p>
          <a:p>
            <a:pPr marL="342900" lvl="1" indent="0">
              <a:buNone/>
            </a:pPr>
            <a:endParaRPr lang="en-US" dirty="0" smtClean="0">
              <a:solidFill>
                <a:schemeClr val="tx1"/>
              </a:solidFill>
            </a:endParaRPr>
          </a:p>
          <a:p>
            <a:pPr marL="342900" indent="-342900">
              <a:buFont typeface="+mj-lt"/>
              <a:buAutoNum type="arabicPeriod"/>
            </a:pPr>
            <a:r>
              <a:rPr lang="en-US" dirty="0" smtClean="0">
                <a:solidFill>
                  <a:schemeClr val="tx1"/>
                </a:solidFill>
              </a:rPr>
              <a:t>Is the proposed program similar to the unique or high-demand program?</a:t>
            </a:r>
          </a:p>
          <a:p>
            <a:pPr marL="342900" indent="-342900">
              <a:buFont typeface="+mj-lt"/>
              <a:buAutoNum type="arabicPeriod"/>
            </a:pPr>
            <a:endParaRPr lang="en-US" dirty="0" smtClean="0">
              <a:solidFill>
                <a:schemeClr val="tx1"/>
              </a:solidFill>
            </a:endParaRPr>
          </a:p>
          <a:p>
            <a:pPr marL="342900" indent="-342900">
              <a:buFont typeface="+mj-lt"/>
              <a:buAutoNum type="arabicPeriod"/>
            </a:pPr>
            <a:r>
              <a:rPr lang="en-US" dirty="0" smtClean="0">
                <a:solidFill>
                  <a:schemeClr val="tx1"/>
                </a:solidFill>
              </a:rPr>
              <a:t>If yes, is there an educational justification for the dual operation of the two programs?</a:t>
            </a:r>
          </a:p>
        </p:txBody>
      </p:sp>
    </p:spTree>
    <p:extLst>
      <p:ext uri="{BB962C8B-B14F-4D97-AF65-F5344CB8AC3E}">
        <p14:creationId xmlns:p14="http://schemas.microsoft.com/office/powerpoint/2010/main" val="3557434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80300" y="1425050"/>
            <a:ext cx="6496200" cy="1031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3000" i="1">
                <a:highlight>
                  <a:srgbClr val="FFFFFF"/>
                </a:highlight>
              </a:rPr>
              <a:t>HEGIS and CIP Code Training</a:t>
            </a:r>
            <a:endParaRPr sz="3000" i="1">
              <a:highlight>
                <a:srgbClr val="FFFFFF"/>
              </a:highlight>
            </a:endParaRPr>
          </a:p>
        </p:txBody>
      </p:sp>
      <p:sp>
        <p:nvSpPr>
          <p:cNvPr id="55" name="Google Shape;55;p13"/>
          <p:cNvSpPr txBox="1">
            <a:spLocks noGrp="1"/>
          </p:cNvSpPr>
          <p:nvPr>
            <p:ph type="subTitle" idx="1"/>
          </p:nvPr>
        </p:nvSpPr>
        <p:spPr>
          <a:xfrm>
            <a:off x="725475" y="3850725"/>
            <a:ext cx="2661900" cy="748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sz="1200">
                <a:solidFill>
                  <a:schemeClr val="dk1"/>
                </a:solidFill>
              </a:rPr>
              <a:t>Ann T. Kellogg, Ph.D.</a:t>
            </a:r>
            <a:endParaRPr sz="1200">
              <a:solidFill>
                <a:schemeClr val="dk1"/>
              </a:solidFill>
            </a:endParaRPr>
          </a:p>
          <a:p>
            <a:pPr marL="0" lvl="0" indent="0" algn="l" rtl="0">
              <a:spcBef>
                <a:spcPts val="480"/>
              </a:spcBef>
              <a:spcAft>
                <a:spcPts val="0"/>
              </a:spcAft>
              <a:buNone/>
            </a:pPr>
            <a:r>
              <a:rPr lang="en" sz="1200">
                <a:solidFill>
                  <a:schemeClr val="dk1"/>
                </a:solidFill>
              </a:rPr>
              <a:t>Director of Reporting Services, </a:t>
            </a:r>
            <a:endParaRPr sz="1200">
              <a:solidFill>
                <a:schemeClr val="dk1"/>
              </a:solidFill>
            </a:endParaRPr>
          </a:p>
          <a:p>
            <a:pPr marL="0" lvl="0" indent="0" algn="l" rtl="0">
              <a:spcBef>
                <a:spcPts val="480"/>
              </a:spcBef>
              <a:spcAft>
                <a:spcPts val="0"/>
              </a:spcAft>
              <a:buNone/>
            </a:pPr>
            <a:r>
              <a:rPr lang="en" sz="1200">
                <a:solidFill>
                  <a:schemeClr val="dk1"/>
                </a:solidFill>
              </a:rPr>
              <a:t>MHEC/MLDS</a:t>
            </a:r>
            <a:endParaRPr sz="1200">
              <a:solidFill>
                <a:schemeClr val="dk1"/>
              </a:solidFill>
            </a:endParaRPr>
          </a:p>
          <a:p>
            <a:pPr marL="0" lvl="0" indent="0" algn="l" rtl="0">
              <a:spcBef>
                <a:spcPts val="480"/>
              </a:spcBef>
              <a:spcAft>
                <a:spcPts val="0"/>
              </a:spcAft>
              <a:buNone/>
            </a:pPr>
            <a:endParaRPr sz="1200">
              <a:solidFill>
                <a:schemeClr val="dk1"/>
              </a:solidFill>
            </a:endParaRPr>
          </a:p>
        </p:txBody>
      </p:sp>
      <p:pic>
        <p:nvPicPr>
          <p:cNvPr id="56" name="Google Shape;56;p13"/>
          <p:cNvPicPr preferRelativeResize="0"/>
          <p:nvPr/>
        </p:nvPicPr>
        <p:blipFill>
          <a:blip r:embed="rId3">
            <a:alphaModFix/>
          </a:blip>
          <a:stretch>
            <a:fillRect/>
          </a:stretch>
        </p:blipFill>
        <p:spPr>
          <a:xfrm>
            <a:off x="679085" y="1272525"/>
            <a:ext cx="1217390" cy="1031400"/>
          </a:xfrm>
          <a:prstGeom prst="rect">
            <a:avLst/>
          </a:prstGeom>
          <a:noFill/>
          <a:ln>
            <a:noFill/>
          </a:ln>
        </p:spPr>
      </p:pic>
      <p:sp>
        <p:nvSpPr>
          <p:cNvPr id="57" name="Google Shape;57;p13"/>
          <p:cNvSpPr txBox="1"/>
          <p:nvPr/>
        </p:nvSpPr>
        <p:spPr>
          <a:xfrm>
            <a:off x="6400000" y="4047975"/>
            <a:ext cx="2631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222222"/>
              </a:solidFill>
              <a:highlight>
                <a:srgbClr val="FFFFFF"/>
              </a:highlight>
            </a:endParaRPr>
          </a:p>
        </p:txBody>
      </p:sp>
      <p:sp>
        <p:nvSpPr>
          <p:cNvPr id="58" name="Google Shape;58;p13"/>
          <p:cNvSpPr txBox="1"/>
          <p:nvPr/>
        </p:nvSpPr>
        <p:spPr>
          <a:xfrm>
            <a:off x="7120450" y="4245225"/>
            <a:ext cx="139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222222"/>
                </a:solidFill>
                <a:highlight>
                  <a:schemeClr val="lt1"/>
                </a:highlight>
              </a:rPr>
              <a:t>November 1, 2023</a:t>
            </a:r>
            <a:endParaRPr/>
          </a:p>
        </p:txBody>
      </p:sp>
    </p:spTree>
    <p:extLst>
      <p:ext uri="{BB962C8B-B14F-4D97-AF65-F5344CB8AC3E}">
        <p14:creationId xmlns:p14="http://schemas.microsoft.com/office/powerpoint/2010/main" val="2330571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Objections</a:t>
            </a:r>
            <a:endParaRPr lang="en-US" dirty="0"/>
          </a:p>
        </p:txBody>
      </p:sp>
      <p:sp>
        <p:nvSpPr>
          <p:cNvPr id="4" name="Slide Number Placeholder 3"/>
          <p:cNvSpPr>
            <a:spLocks noGrp="1"/>
          </p:cNvSpPr>
          <p:nvPr>
            <p:ph type="sldNum" sz="quarter" idx="12"/>
          </p:nvPr>
        </p:nvSpPr>
        <p:spPr/>
        <p:txBody>
          <a:bodyPr/>
          <a:lstStyle/>
          <a:p>
            <a:fld id="{87535377-E453-4FAF-B274-757C62B916FB}" type="slidenum">
              <a:rPr lang="en-US" smtClean="0"/>
              <a:t>60</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591021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Four Criteria</a:t>
            </a:r>
            <a:endParaRPr lang="en-US" b="1" dirty="0"/>
          </a:p>
        </p:txBody>
      </p:sp>
      <p:sp>
        <p:nvSpPr>
          <p:cNvPr id="3" name="Content Placeholder 2"/>
          <p:cNvSpPr>
            <a:spLocks noGrp="1"/>
          </p:cNvSpPr>
          <p:nvPr>
            <p:ph idx="1"/>
          </p:nvPr>
        </p:nvSpPr>
        <p:spPr/>
        <p:txBody>
          <a:bodyPr anchor="t"/>
          <a:lstStyle/>
          <a:p>
            <a:pPr marL="385763" indent="-385763">
              <a:buAutoNum type="arabicPeriod"/>
            </a:pPr>
            <a:r>
              <a:rPr lang="en-US" dirty="0" smtClean="0">
                <a:solidFill>
                  <a:schemeClr val="tx1"/>
                </a:solidFill>
              </a:rPr>
              <a:t>Inconsistency </a:t>
            </a:r>
            <a:r>
              <a:rPr lang="en-US" dirty="0">
                <a:solidFill>
                  <a:schemeClr val="tx1"/>
                </a:solidFill>
              </a:rPr>
              <a:t>of the proposed program with the institution’s approved mission </a:t>
            </a:r>
            <a:endParaRPr lang="en-US" dirty="0" smtClean="0">
              <a:solidFill>
                <a:schemeClr val="tx1"/>
              </a:solidFill>
            </a:endParaRPr>
          </a:p>
          <a:p>
            <a:pPr marL="385763" indent="-385763">
              <a:buAutoNum type="arabicPeriod"/>
            </a:pPr>
            <a:r>
              <a:rPr lang="en-US" dirty="0" smtClean="0">
                <a:solidFill>
                  <a:schemeClr val="tx1"/>
                </a:solidFill>
              </a:rPr>
              <a:t>Not </a:t>
            </a:r>
            <a:r>
              <a:rPr lang="en-US" dirty="0">
                <a:solidFill>
                  <a:schemeClr val="tx1"/>
                </a:solidFill>
              </a:rPr>
              <a:t>meeting a regional or Statewide need consistent with the State Plan </a:t>
            </a:r>
            <a:endParaRPr lang="en-US" dirty="0" smtClean="0">
              <a:solidFill>
                <a:schemeClr val="tx1"/>
              </a:solidFill>
            </a:endParaRPr>
          </a:p>
          <a:p>
            <a:pPr marL="385763" indent="-385763">
              <a:buAutoNum type="arabicPeriod"/>
            </a:pPr>
            <a:r>
              <a:rPr lang="en-US" dirty="0" smtClean="0">
                <a:solidFill>
                  <a:schemeClr val="tx1"/>
                </a:solidFill>
              </a:rPr>
              <a:t>Unreasonable </a:t>
            </a:r>
            <a:r>
              <a:rPr lang="en-US" dirty="0">
                <a:solidFill>
                  <a:schemeClr val="tx1"/>
                </a:solidFill>
              </a:rPr>
              <a:t>program duplication which would cause demonstrable harm to another institution </a:t>
            </a:r>
            <a:endParaRPr lang="en-US" dirty="0" smtClean="0">
              <a:solidFill>
                <a:schemeClr val="tx1"/>
              </a:solidFill>
            </a:endParaRPr>
          </a:p>
          <a:p>
            <a:pPr marL="385763" indent="-385763">
              <a:buAutoNum type="arabicPeriod"/>
            </a:pPr>
            <a:r>
              <a:rPr lang="en-US" dirty="0" smtClean="0">
                <a:solidFill>
                  <a:schemeClr val="tx1"/>
                </a:solidFill>
              </a:rPr>
              <a:t>Violation </a:t>
            </a:r>
            <a:r>
              <a:rPr lang="en-US" dirty="0">
                <a:solidFill>
                  <a:schemeClr val="tx1"/>
                </a:solidFill>
              </a:rPr>
              <a:t>of the State’s equal educational opportunity obligations under State and federal law</a:t>
            </a:r>
          </a:p>
        </p:txBody>
      </p:sp>
      <p:sp>
        <p:nvSpPr>
          <p:cNvPr id="10" name="Rounded Rectangle 9"/>
          <p:cNvSpPr/>
          <p:nvPr/>
        </p:nvSpPr>
        <p:spPr>
          <a:xfrm>
            <a:off x="406695" y="4210493"/>
            <a:ext cx="1741080" cy="598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Inconsistency with institutional mission</a:t>
            </a:r>
            <a:endParaRPr lang="en-US" sz="1200" dirty="0">
              <a:solidFill>
                <a:schemeClr val="tx1"/>
              </a:solidFill>
            </a:endParaRPr>
          </a:p>
        </p:txBody>
      </p:sp>
      <p:sp>
        <p:nvSpPr>
          <p:cNvPr id="11" name="Rounded Rectangle 10"/>
          <p:cNvSpPr/>
          <p:nvPr/>
        </p:nvSpPr>
        <p:spPr>
          <a:xfrm>
            <a:off x="2279355" y="4210493"/>
            <a:ext cx="1741080" cy="598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Not meeting regional or statewide need</a:t>
            </a:r>
            <a:endParaRPr lang="en-US" sz="1200" dirty="0">
              <a:solidFill>
                <a:schemeClr val="tx1"/>
              </a:solidFill>
            </a:endParaRPr>
          </a:p>
        </p:txBody>
      </p:sp>
      <p:sp>
        <p:nvSpPr>
          <p:cNvPr id="12" name="Rounded Rectangle 11"/>
          <p:cNvSpPr/>
          <p:nvPr/>
        </p:nvSpPr>
        <p:spPr>
          <a:xfrm>
            <a:off x="4152015" y="4210493"/>
            <a:ext cx="1741080" cy="598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Duplication that would cause demonstrable harm</a:t>
            </a:r>
            <a:endParaRPr lang="en-US" sz="1200" dirty="0">
              <a:solidFill>
                <a:schemeClr val="tx1"/>
              </a:solidFill>
            </a:endParaRPr>
          </a:p>
        </p:txBody>
      </p:sp>
      <p:sp>
        <p:nvSpPr>
          <p:cNvPr id="13" name="Rounded Rectangle 12"/>
          <p:cNvSpPr/>
          <p:nvPr/>
        </p:nvSpPr>
        <p:spPr>
          <a:xfrm>
            <a:off x="6024675" y="4210493"/>
            <a:ext cx="1741080" cy="598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Violation of equal educational opportunity obligations</a:t>
            </a:r>
            <a:endParaRPr lang="en-US" sz="1200" dirty="0">
              <a:solidFill>
                <a:schemeClr val="tx1"/>
              </a:solidFill>
            </a:endParaRPr>
          </a:p>
        </p:txBody>
      </p:sp>
      <p:sp>
        <p:nvSpPr>
          <p:cNvPr id="14" name="Slide Number Placeholder 13"/>
          <p:cNvSpPr>
            <a:spLocks noGrp="1"/>
          </p:cNvSpPr>
          <p:nvPr>
            <p:ph type="sldNum" sz="quarter" idx="12"/>
          </p:nvPr>
        </p:nvSpPr>
        <p:spPr/>
        <p:txBody>
          <a:bodyPr/>
          <a:lstStyle/>
          <a:p>
            <a:fld id="{87535377-E453-4FAF-B274-757C62B916FB}" type="slidenum">
              <a:rPr lang="en-US" smtClean="0"/>
              <a:t>61</a:t>
            </a:fld>
            <a:endParaRPr lang="en-US"/>
          </a:p>
        </p:txBody>
      </p:sp>
    </p:spTree>
    <p:extLst>
      <p:ext uri="{BB962C8B-B14F-4D97-AF65-F5344CB8AC3E}">
        <p14:creationId xmlns:p14="http://schemas.microsoft.com/office/powerpoint/2010/main" val="1835502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“Justified Objection”</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…be </a:t>
            </a:r>
            <a:r>
              <a:rPr lang="en-US" dirty="0">
                <a:solidFill>
                  <a:schemeClr val="tx1"/>
                </a:solidFill>
              </a:rPr>
              <a:t>based on one of the four </a:t>
            </a:r>
            <a:r>
              <a:rPr lang="en-US" dirty="0" smtClean="0">
                <a:solidFill>
                  <a:schemeClr val="tx1"/>
                </a:solidFill>
              </a:rPr>
              <a:t>criteria.</a:t>
            </a:r>
          </a:p>
          <a:p>
            <a:endParaRPr lang="en-US" dirty="0">
              <a:solidFill>
                <a:schemeClr val="tx1"/>
              </a:solidFill>
            </a:endParaRPr>
          </a:p>
          <a:p>
            <a:pPr marL="0" indent="0">
              <a:buNone/>
            </a:pPr>
            <a:r>
              <a:rPr lang="en-US" dirty="0" smtClean="0">
                <a:solidFill>
                  <a:schemeClr val="tx1"/>
                </a:solidFill>
              </a:rPr>
              <a:t>…be </a:t>
            </a:r>
            <a:r>
              <a:rPr lang="en-US" dirty="0">
                <a:solidFill>
                  <a:schemeClr val="tx1"/>
                </a:solidFill>
              </a:rPr>
              <a:t>accompanied by detailed data and information supporting the reasons for the </a:t>
            </a:r>
            <a:r>
              <a:rPr lang="en-US" dirty="0" smtClean="0">
                <a:solidFill>
                  <a:schemeClr val="tx1"/>
                </a:solidFill>
              </a:rPr>
              <a:t>objection.</a:t>
            </a:r>
          </a:p>
          <a:p>
            <a:endParaRPr lang="en-US" dirty="0">
              <a:solidFill>
                <a:schemeClr val="tx1"/>
              </a:solidFill>
            </a:endParaRPr>
          </a:p>
          <a:p>
            <a:pPr marL="0" indent="0" algn="ctr">
              <a:buNone/>
            </a:pPr>
            <a:r>
              <a:rPr lang="en-US" b="1" dirty="0" smtClean="0">
                <a:solidFill>
                  <a:schemeClr val="tx1"/>
                </a:solidFill>
              </a:rPr>
              <a:t>Guidance </a:t>
            </a:r>
            <a:r>
              <a:rPr lang="en-US" b="1" dirty="0">
                <a:solidFill>
                  <a:schemeClr val="tx1"/>
                </a:solidFill>
              </a:rPr>
              <a:t>in 2020 was </a:t>
            </a:r>
            <a:r>
              <a:rPr lang="en-US" b="1" dirty="0" smtClean="0">
                <a:solidFill>
                  <a:schemeClr val="tx1"/>
                </a:solidFill>
              </a:rPr>
              <a:t>provided.</a:t>
            </a:r>
          </a:p>
          <a:p>
            <a:pPr marL="0" indent="0" algn="ctr">
              <a:buNone/>
            </a:pPr>
            <a:endParaRPr lang="en-US" b="1" dirty="0" smtClean="0">
              <a:solidFill>
                <a:schemeClr val="tx1"/>
              </a:solidFill>
            </a:endParaRPr>
          </a:p>
          <a:p>
            <a:pPr marL="0" indent="0" algn="ctr">
              <a:buNone/>
            </a:pPr>
            <a:r>
              <a:rPr lang="en-US" b="1" i="1" dirty="0">
                <a:solidFill>
                  <a:schemeClr val="tx1"/>
                </a:solidFill>
              </a:rPr>
              <a:t>**</a:t>
            </a:r>
            <a:r>
              <a:rPr lang="en-US" i="1" dirty="0">
                <a:solidFill>
                  <a:schemeClr val="tx1"/>
                </a:solidFill>
              </a:rPr>
              <a:t>A justified objection is different from the duplication analysis</a:t>
            </a:r>
            <a:r>
              <a:rPr lang="en-US" i="1" dirty="0">
                <a:solidFill>
                  <a:schemeClr val="tx1"/>
                </a:solidFill>
              </a:rPr>
              <a:t>.**</a:t>
            </a:r>
            <a:endParaRPr lang="en-US" i="1" dirty="0">
              <a:solidFill>
                <a:schemeClr val="tx1"/>
              </a:solidFill>
            </a:endParaRPr>
          </a:p>
          <a:p>
            <a:pPr marL="0" indent="0" algn="ctr">
              <a:buNone/>
            </a:pPr>
            <a:endParaRPr lang="en-US" b="1" dirty="0" smtClean="0">
              <a:solidFill>
                <a:schemeClr val="tx1"/>
              </a:solidFill>
            </a:endParaRPr>
          </a:p>
          <a:p>
            <a:endParaRPr lang="en-US" dirty="0"/>
          </a:p>
          <a:p>
            <a:endParaRPr lang="en-US" dirty="0" smtClean="0"/>
          </a:p>
        </p:txBody>
      </p:sp>
      <p:sp>
        <p:nvSpPr>
          <p:cNvPr id="6" name="Slide Number Placeholder 5"/>
          <p:cNvSpPr>
            <a:spLocks noGrp="1"/>
          </p:cNvSpPr>
          <p:nvPr>
            <p:ph type="sldNum" sz="quarter" idx="12"/>
          </p:nvPr>
        </p:nvSpPr>
        <p:spPr/>
        <p:txBody>
          <a:bodyPr/>
          <a:lstStyle/>
          <a:p>
            <a:fld id="{87535377-E453-4FAF-B274-757C62B916FB}" type="slidenum">
              <a:rPr lang="en-US" smtClean="0"/>
              <a:t>62</a:t>
            </a:fld>
            <a:endParaRPr lang="en-US"/>
          </a:p>
        </p:txBody>
      </p:sp>
    </p:spTree>
    <p:extLst>
      <p:ext uri="{BB962C8B-B14F-4D97-AF65-F5344CB8AC3E}">
        <p14:creationId xmlns:p14="http://schemas.microsoft.com/office/powerpoint/2010/main" val="1363616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Justified Objection → Negotiations</a:t>
            </a:r>
            <a:endParaRPr lang="en-US" b="1" dirty="0"/>
          </a:p>
        </p:txBody>
      </p:sp>
      <p:sp>
        <p:nvSpPr>
          <p:cNvPr id="3" name="Content Placeholder 2"/>
          <p:cNvSpPr>
            <a:spLocks noGrp="1"/>
          </p:cNvSpPr>
          <p:nvPr>
            <p:ph idx="1"/>
          </p:nvPr>
        </p:nvSpPr>
        <p:spPr/>
        <p:txBody>
          <a:bodyPr>
            <a:normAutofit/>
          </a:bodyPr>
          <a:lstStyle/>
          <a:p>
            <a:r>
              <a:rPr lang="en-US" dirty="0">
                <a:solidFill>
                  <a:schemeClr val="tx1"/>
                </a:solidFill>
              </a:rPr>
              <a:t>The Secretary may request additional information from the proposing or objecting institutions. </a:t>
            </a:r>
            <a:endParaRPr lang="en-US" dirty="0" smtClean="0">
              <a:solidFill>
                <a:schemeClr val="tx1"/>
              </a:solidFill>
            </a:endParaRPr>
          </a:p>
          <a:p>
            <a:endParaRPr lang="en-US" dirty="0">
              <a:solidFill>
                <a:schemeClr val="tx1"/>
              </a:solidFill>
            </a:endParaRPr>
          </a:p>
          <a:p>
            <a:r>
              <a:rPr lang="en-US" dirty="0" smtClean="0">
                <a:solidFill>
                  <a:schemeClr val="tx1"/>
                </a:solidFill>
              </a:rPr>
              <a:t>If </a:t>
            </a:r>
            <a:r>
              <a:rPr lang="en-US" dirty="0">
                <a:solidFill>
                  <a:schemeClr val="tx1"/>
                </a:solidFill>
              </a:rPr>
              <a:t>the Secretary determines that an objection is justified, the Secretary shall negotiate with the proposing institution’s governing board and president, or designees, to modify the proposed program in order to resolve the objection. </a:t>
            </a:r>
            <a:endParaRPr lang="en-US" dirty="0" smtClean="0">
              <a:solidFill>
                <a:schemeClr val="tx1"/>
              </a:solidFill>
            </a:endParaRPr>
          </a:p>
          <a:p>
            <a:endParaRPr lang="en-US" dirty="0">
              <a:solidFill>
                <a:schemeClr val="tx1"/>
              </a:solidFill>
            </a:endParaRPr>
          </a:p>
          <a:p>
            <a:r>
              <a:rPr lang="en-US" dirty="0" smtClean="0">
                <a:solidFill>
                  <a:schemeClr val="tx1"/>
                </a:solidFill>
              </a:rPr>
              <a:t>The </a:t>
            </a:r>
            <a:r>
              <a:rPr lang="en-US" dirty="0">
                <a:solidFill>
                  <a:schemeClr val="tx1"/>
                </a:solidFill>
              </a:rPr>
              <a:t>Secretary may invite representatives of the objecting institution to any negotiations. </a:t>
            </a:r>
            <a:endParaRPr lang="en-US" dirty="0" smtClean="0">
              <a:solidFill>
                <a:schemeClr val="tx1"/>
              </a:solidFill>
            </a:endParaRPr>
          </a:p>
        </p:txBody>
      </p:sp>
      <p:sp>
        <p:nvSpPr>
          <p:cNvPr id="5" name="Slide Number Placeholder 4"/>
          <p:cNvSpPr>
            <a:spLocks noGrp="1"/>
          </p:cNvSpPr>
          <p:nvPr>
            <p:ph type="sldNum" sz="quarter" idx="12"/>
          </p:nvPr>
        </p:nvSpPr>
        <p:spPr/>
        <p:txBody>
          <a:bodyPr/>
          <a:lstStyle/>
          <a:p>
            <a:fld id="{87535377-E453-4FAF-B274-757C62B916FB}" type="slidenum">
              <a:rPr lang="en-US" smtClean="0"/>
              <a:t>63</a:t>
            </a:fld>
            <a:endParaRPr lang="en-US"/>
          </a:p>
        </p:txBody>
      </p:sp>
    </p:spTree>
    <p:extLst>
      <p:ext uri="{BB962C8B-B14F-4D97-AF65-F5344CB8AC3E}">
        <p14:creationId xmlns:p14="http://schemas.microsoft.com/office/powerpoint/2010/main" val="21938652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Pre-negotiations and Collaborations</a:t>
            </a:r>
            <a:endParaRPr lang="en-US" b="1" dirty="0"/>
          </a:p>
        </p:txBody>
      </p:sp>
      <p:sp>
        <p:nvSpPr>
          <p:cNvPr id="3" name="Content Placeholder 2"/>
          <p:cNvSpPr>
            <a:spLocks noGrp="1"/>
          </p:cNvSpPr>
          <p:nvPr>
            <p:ph idx="1"/>
          </p:nvPr>
        </p:nvSpPr>
        <p:spPr/>
        <p:txBody>
          <a:bodyPr>
            <a:normAutofit/>
          </a:bodyPr>
          <a:lstStyle/>
          <a:p>
            <a:r>
              <a:rPr lang="en-US" dirty="0">
                <a:solidFill>
                  <a:schemeClr val="tx1"/>
                </a:solidFill>
              </a:rPr>
              <a:t>The proposing institution is expected to reach out to relevant institutions to resolve any potential conflicts </a:t>
            </a:r>
            <a:r>
              <a:rPr lang="en-US" i="1" dirty="0">
                <a:solidFill>
                  <a:schemeClr val="tx1"/>
                </a:solidFill>
              </a:rPr>
              <a:t>before</a:t>
            </a:r>
            <a:r>
              <a:rPr lang="en-US" dirty="0">
                <a:solidFill>
                  <a:schemeClr val="tx1"/>
                </a:solidFill>
              </a:rPr>
              <a:t> submitting a proposal to </a:t>
            </a:r>
            <a:r>
              <a:rPr lang="en-US" dirty="0" smtClean="0">
                <a:solidFill>
                  <a:schemeClr val="tx1"/>
                </a:solidFill>
              </a:rPr>
              <a:t>MHEC.</a:t>
            </a:r>
          </a:p>
          <a:p>
            <a:endParaRPr lang="en-US" dirty="0">
              <a:solidFill>
                <a:schemeClr val="tx1"/>
              </a:solidFill>
            </a:endParaRPr>
          </a:p>
          <a:p>
            <a:r>
              <a:rPr lang="en-US" dirty="0" smtClean="0">
                <a:solidFill>
                  <a:schemeClr val="tx1"/>
                </a:solidFill>
              </a:rPr>
              <a:t>An </a:t>
            </a:r>
            <a:r>
              <a:rPr lang="en-US" dirty="0">
                <a:solidFill>
                  <a:schemeClr val="tx1"/>
                </a:solidFill>
              </a:rPr>
              <a:t>objecting institution </a:t>
            </a:r>
            <a:r>
              <a:rPr lang="en-US" dirty="0" smtClean="0">
                <a:solidFill>
                  <a:schemeClr val="tx1"/>
                </a:solidFill>
              </a:rPr>
              <a:t>is strongly encouraged to </a:t>
            </a:r>
            <a:r>
              <a:rPr lang="en-US" dirty="0">
                <a:solidFill>
                  <a:schemeClr val="tx1"/>
                </a:solidFill>
              </a:rPr>
              <a:t>contact the proposing institution prior to submitting an objection to the MHEC to discuss the objection and concerns. </a:t>
            </a:r>
            <a:endParaRPr lang="en-US" dirty="0" smtClean="0">
              <a:solidFill>
                <a:schemeClr val="tx1"/>
              </a:solidFill>
            </a:endParaRPr>
          </a:p>
          <a:p>
            <a:pPr lvl="1"/>
            <a:r>
              <a:rPr lang="en-US" dirty="0" smtClean="0">
                <a:solidFill>
                  <a:schemeClr val="tx1"/>
                </a:solidFill>
              </a:rPr>
              <a:t>It </a:t>
            </a:r>
            <a:r>
              <a:rPr lang="en-US" dirty="0">
                <a:solidFill>
                  <a:schemeClr val="tx1"/>
                </a:solidFill>
              </a:rPr>
              <a:t>is greatly beneficial when an objection letter includes potential resolutions (other than a denial of the program) for the proposing institution and the Secretary to consider.</a:t>
            </a:r>
            <a:endParaRPr lang="en-US" dirty="0" smtClean="0">
              <a:solidFill>
                <a:schemeClr val="tx1"/>
              </a:solidFill>
            </a:endParaRPr>
          </a:p>
          <a:p>
            <a:endParaRPr lang="en-US" dirty="0" smtClean="0">
              <a:solidFill>
                <a:schemeClr val="tx1"/>
              </a:solidFill>
            </a:endParaRPr>
          </a:p>
          <a:p>
            <a:r>
              <a:rPr lang="en-US" dirty="0" smtClean="0">
                <a:solidFill>
                  <a:schemeClr val="tx1"/>
                </a:solidFill>
              </a:rPr>
              <a:t>The </a:t>
            </a:r>
            <a:r>
              <a:rPr lang="en-US" dirty="0">
                <a:solidFill>
                  <a:schemeClr val="tx1"/>
                </a:solidFill>
              </a:rPr>
              <a:t>institutions should discuss any opportunity for collaboration</a:t>
            </a:r>
            <a:r>
              <a:rPr lang="en-US" dirty="0"/>
              <a:t>. </a:t>
            </a:r>
          </a:p>
        </p:txBody>
      </p:sp>
      <p:sp>
        <p:nvSpPr>
          <p:cNvPr id="5" name="Slide Number Placeholder 4"/>
          <p:cNvSpPr>
            <a:spLocks noGrp="1"/>
          </p:cNvSpPr>
          <p:nvPr>
            <p:ph type="sldNum" sz="quarter" idx="12"/>
          </p:nvPr>
        </p:nvSpPr>
        <p:spPr/>
        <p:txBody>
          <a:bodyPr/>
          <a:lstStyle/>
          <a:p>
            <a:fld id="{87535377-E453-4FAF-B274-757C62B916FB}" type="slidenum">
              <a:rPr lang="en-US" smtClean="0"/>
              <a:t>64</a:t>
            </a:fld>
            <a:endParaRPr lang="en-US"/>
          </a:p>
        </p:txBody>
      </p:sp>
    </p:spTree>
    <p:extLst>
      <p:ext uri="{BB962C8B-B14F-4D97-AF65-F5344CB8AC3E}">
        <p14:creationId xmlns:p14="http://schemas.microsoft.com/office/powerpoint/2010/main" val="3922403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Comments v Objections</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lgn="ctr">
              <a:buNone/>
            </a:pPr>
            <a:r>
              <a:rPr lang="en-US" dirty="0" smtClean="0">
                <a:solidFill>
                  <a:schemeClr val="tx1"/>
                </a:solidFill>
              </a:rPr>
              <a:t>Institutions </a:t>
            </a:r>
            <a:r>
              <a:rPr lang="en-US" dirty="0">
                <a:solidFill>
                  <a:schemeClr val="tx1"/>
                </a:solidFill>
              </a:rPr>
              <a:t>are also welcome to submit comments or a commentary regarding a proposed program. However, a comment letter will not be considered an objection. An objection letter must clearly state that the institution is objecting to the proposed program and which of the four criteria applies</a:t>
            </a:r>
            <a:r>
              <a:rPr lang="en-US" dirty="0" smtClean="0">
                <a:solidFill>
                  <a:schemeClr val="tx1"/>
                </a:solidFill>
              </a:rPr>
              <a:t>.</a:t>
            </a:r>
          </a:p>
          <a:p>
            <a:pPr marL="0" indent="0" algn="ctr">
              <a:buNone/>
            </a:pPr>
            <a:endParaRPr lang="en-US" dirty="0">
              <a:solidFill>
                <a:schemeClr val="tx1"/>
              </a:solidFill>
            </a:endParaRPr>
          </a:p>
          <a:p>
            <a:pPr marL="0" indent="0" algn="ctr">
              <a:buNone/>
            </a:pPr>
            <a:r>
              <a:rPr lang="en-US" dirty="0" smtClean="0">
                <a:solidFill>
                  <a:schemeClr val="tx1"/>
                </a:solidFill>
              </a:rPr>
              <a:t>Comments and objections must be received within the 30-day circulation period.  We will not consider comments or objections received outside of that timeframe.</a:t>
            </a:r>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87535377-E453-4FAF-B274-757C62B916FB}" type="slidenum">
              <a:rPr lang="en-US" smtClean="0"/>
              <a:t>65</a:t>
            </a:fld>
            <a:endParaRPr lang="en-US"/>
          </a:p>
        </p:txBody>
      </p:sp>
    </p:spTree>
    <p:extLst>
      <p:ext uri="{BB962C8B-B14F-4D97-AF65-F5344CB8AC3E}">
        <p14:creationId xmlns:p14="http://schemas.microsoft.com/office/powerpoint/2010/main" val="32748201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820" y="1369219"/>
            <a:ext cx="7886700" cy="3263400"/>
          </a:xfrm>
        </p:spPr>
        <p:txBody>
          <a:bodyPr/>
          <a:lstStyle/>
          <a:p>
            <a:pPr algn="ctr"/>
            <a:endParaRPr lang="en-US" dirty="0" smtClean="0"/>
          </a:p>
          <a:p>
            <a:pPr algn="ctr"/>
            <a:endParaRPr lang="en-US" dirty="0"/>
          </a:p>
          <a:p>
            <a:pPr marL="139700" indent="0" algn="ctr">
              <a:buNone/>
            </a:pPr>
            <a:r>
              <a:rPr lang="en-US" sz="3200" dirty="0" smtClean="0"/>
              <a:t>Q/A</a:t>
            </a:r>
          </a:p>
        </p:txBody>
      </p:sp>
    </p:spTree>
    <p:extLst>
      <p:ext uri="{BB962C8B-B14F-4D97-AF65-F5344CB8AC3E}">
        <p14:creationId xmlns:p14="http://schemas.microsoft.com/office/powerpoint/2010/main" val="4237394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Exit Survey</a:t>
            </a:r>
            <a:endParaRPr lang="en-US" sz="4400" b="1" u="sng" dirty="0"/>
          </a:p>
        </p:txBody>
      </p:sp>
      <p:sp>
        <p:nvSpPr>
          <p:cNvPr id="3" name="Text Placeholder 2"/>
          <p:cNvSpPr>
            <a:spLocks noGrp="1"/>
          </p:cNvSpPr>
          <p:nvPr>
            <p:ph type="body" idx="1"/>
          </p:nvPr>
        </p:nvSpPr>
        <p:spPr/>
        <p:txBody>
          <a:bodyPr/>
          <a:lstStyle/>
          <a:p>
            <a:pPr marL="139700" indent="0">
              <a:buNone/>
            </a:pPr>
            <a:r>
              <a:rPr lang="en-US" b="1" dirty="0" smtClean="0"/>
              <a:t>Thank </a:t>
            </a:r>
            <a:r>
              <a:rPr lang="en-US" b="1" dirty="0"/>
              <a:t>you for </a:t>
            </a:r>
            <a:r>
              <a:rPr lang="en-US" b="1" dirty="0" smtClean="0"/>
              <a:t>attending! </a:t>
            </a:r>
            <a:r>
              <a:rPr lang="en-US" b="1" dirty="0"/>
              <a:t>Please take a minute to scan the QR code with your phone camera to provide feedback on today’s training.</a:t>
            </a:r>
            <a:endParaRPr lang="en-US" dirty="0"/>
          </a:p>
          <a:p>
            <a:pPr marL="139700" indent="0">
              <a:buNone/>
            </a:pPr>
            <a:endParaRPr lang="en-US" dirty="0"/>
          </a:p>
          <a:p>
            <a:endParaRPr lang="en-US" dirty="0"/>
          </a:p>
        </p:txBody>
      </p:sp>
      <p:pic>
        <p:nvPicPr>
          <p:cNvPr id="7" name="Picture 6" descr="C:\Users\gabney\Downloads\image.png"/>
          <p:cNvPicPr/>
          <p:nvPr/>
        </p:nvPicPr>
        <p:blipFill>
          <a:blip r:embed="rId2">
            <a:extLst>
              <a:ext uri="{28A0092B-C50C-407E-A947-70E740481C1C}">
                <a14:useLocalDpi xmlns:a14="http://schemas.microsoft.com/office/drawing/2010/main" val="0"/>
              </a:ext>
            </a:extLst>
          </a:blip>
          <a:srcRect/>
          <a:stretch>
            <a:fillRect/>
          </a:stretch>
        </p:blipFill>
        <p:spPr bwMode="auto">
          <a:xfrm>
            <a:off x="3181569" y="2438043"/>
            <a:ext cx="2445508" cy="2194576"/>
          </a:xfrm>
          <a:prstGeom prst="rect">
            <a:avLst/>
          </a:prstGeom>
          <a:noFill/>
          <a:ln>
            <a:noFill/>
          </a:ln>
        </p:spPr>
      </p:pic>
    </p:spTree>
    <p:extLst>
      <p:ext uri="{BB962C8B-B14F-4D97-AF65-F5344CB8AC3E}">
        <p14:creationId xmlns:p14="http://schemas.microsoft.com/office/powerpoint/2010/main" val="338870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HEGIS and CIP Codes Definitions</a:t>
            </a:r>
            <a:endParaRPr/>
          </a:p>
          <a:p>
            <a:pPr marL="457200" lvl="0" indent="-342900" algn="l" rtl="0">
              <a:spcBef>
                <a:spcPts val="0"/>
              </a:spcBef>
              <a:spcAft>
                <a:spcPts val="0"/>
              </a:spcAft>
              <a:buSzPts val="1800"/>
              <a:buAutoNum type="arabicPeriod"/>
            </a:pPr>
            <a:r>
              <a:rPr lang="en"/>
              <a:t>HEGIS and CIP Codes</a:t>
            </a:r>
            <a:endParaRPr/>
          </a:p>
          <a:p>
            <a:pPr marL="457200" lvl="0" indent="-342900" algn="l" rtl="0">
              <a:spcBef>
                <a:spcPts val="0"/>
              </a:spcBef>
              <a:spcAft>
                <a:spcPts val="0"/>
              </a:spcAft>
              <a:buSzPts val="1800"/>
              <a:buAutoNum type="arabicPeriod"/>
            </a:pPr>
            <a:r>
              <a:rPr lang="en"/>
              <a:t>HEGIS and CIP Codes in Research</a:t>
            </a:r>
            <a:endParaRPr/>
          </a:p>
          <a:p>
            <a:pPr marL="457200" lvl="0" indent="-342900" algn="l" rtl="0">
              <a:spcBef>
                <a:spcPts val="0"/>
              </a:spcBef>
              <a:spcAft>
                <a:spcPts val="0"/>
              </a:spcAft>
              <a:buSzPts val="1800"/>
              <a:buAutoNum type="arabicPeriod"/>
            </a:pPr>
            <a:r>
              <a:rPr lang="en"/>
              <a:t>HEGIS and CIP Code Selection Tools</a:t>
            </a:r>
            <a:endParaRPr/>
          </a:p>
        </p:txBody>
      </p:sp>
      <p:pic>
        <p:nvPicPr>
          <p:cNvPr id="65" name="Google Shape;65;p14"/>
          <p:cNvPicPr preferRelativeResize="0"/>
          <p:nvPr/>
        </p:nvPicPr>
        <p:blipFill>
          <a:blip r:embed="rId3">
            <a:alphaModFix/>
          </a:blip>
          <a:stretch>
            <a:fillRect/>
          </a:stretch>
        </p:blipFill>
        <p:spPr>
          <a:xfrm>
            <a:off x="8104425" y="4265900"/>
            <a:ext cx="872875" cy="739525"/>
          </a:xfrm>
          <a:prstGeom prst="rect">
            <a:avLst/>
          </a:prstGeom>
          <a:noFill/>
          <a:ln>
            <a:noFill/>
          </a:ln>
        </p:spPr>
      </p:pic>
    </p:spTree>
    <p:extLst>
      <p:ext uri="{BB962C8B-B14F-4D97-AF65-F5344CB8AC3E}">
        <p14:creationId xmlns:p14="http://schemas.microsoft.com/office/powerpoint/2010/main" val="237696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40225"/>
            <a:ext cx="8520600" cy="82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Higher Education General Information Survey (HEGIS) </a:t>
            </a:r>
            <a:r>
              <a:rPr lang="en" dirty="0" smtClean="0"/>
              <a:t>Series</a:t>
            </a:r>
            <a:br>
              <a:rPr lang="en" dirty="0" smtClean="0"/>
            </a:br>
            <a:endParaRPr dirty="0"/>
          </a:p>
        </p:txBody>
      </p:sp>
      <p:sp>
        <p:nvSpPr>
          <p:cNvPr id="71" name="Google Shape;71;p15"/>
          <p:cNvSpPr txBox="1">
            <a:spLocks noGrp="1"/>
          </p:cNvSpPr>
          <p:nvPr>
            <p:ph type="body" idx="1"/>
          </p:nvPr>
        </p:nvSpPr>
        <p:spPr>
          <a:xfrm>
            <a:off x="311700" y="1404412"/>
            <a:ext cx="205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dirty="0">
                <a:solidFill>
                  <a:schemeClr val="dk1"/>
                </a:solidFill>
              </a:rPr>
              <a:t>What is HEGIS?</a:t>
            </a:r>
            <a:endParaRPr sz="1600" dirty="0">
              <a:solidFill>
                <a:schemeClr val="dk1"/>
              </a:solidFill>
            </a:endParaRPr>
          </a:p>
        </p:txBody>
      </p:sp>
      <p:sp>
        <p:nvSpPr>
          <p:cNvPr id="72" name="Google Shape;72;p15"/>
          <p:cNvSpPr txBox="1">
            <a:spLocks noGrp="1"/>
          </p:cNvSpPr>
          <p:nvPr>
            <p:ph type="body" idx="2"/>
          </p:nvPr>
        </p:nvSpPr>
        <p:spPr>
          <a:xfrm>
            <a:off x="2018213" y="1404412"/>
            <a:ext cx="6437100" cy="3648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dirty="0"/>
              <a:t>Survey initiated by Department of Education in 1960 to collect data on postsecondary education, including enrollments and completions.  </a:t>
            </a:r>
            <a:endParaRPr dirty="0"/>
          </a:p>
          <a:p>
            <a:pPr marL="0" lvl="0" indent="0" algn="l" rtl="0">
              <a:lnSpc>
                <a:spcPct val="95000"/>
              </a:lnSpc>
              <a:spcBef>
                <a:spcPts val="1200"/>
              </a:spcBef>
              <a:spcAft>
                <a:spcPts val="0"/>
              </a:spcAft>
              <a:buSzPts val="935"/>
              <a:buNone/>
            </a:pPr>
            <a:r>
              <a:rPr lang="en" dirty="0"/>
              <a:t>HEGIS surveys used </a:t>
            </a:r>
            <a:r>
              <a:rPr lang="en" b="1" i="1" dirty="0"/>
              <a:t>discipline codes</a:t>
            </a:r>
            <a:r>
              <a:rPr lang="en" dirty="0"/>
              <a:t> to collect data on enrollments and completions using the following coding scheme:</a:t>
            </a:r>
            <a:endParaRPr dirty="0"/>
          </a:p>
          <a:p>
            <a:pPr marL="457200" lvl="0" indent="-317500" algn="l" rtl="0">
              <a:lnSpc>
                <a:spcPct val="95000"/>
              </a:lnSpc>
              <a:spcBef>
                <a:spcPts val="1200"/>
              </a:spcBef>
              <a:spcAft>
                <a:spcPts val="0"/>
              </a:spcAft>
              <a:buSzPts val="1400"/>
              <a:buChar char="●"/>
            </a:pPr>
            <a:r>
              <a:rPr lang="en" dirty="0"/>
              <a:t>Discipline Divisions 0100 through 4900 should be used to classify baccalaureate and graduate programs.  </a:t>
            </a:r>
            <a:endParaRPr dirty="0"/>
          </a:p>
          <a:p>
            <a:pPr marL="457200" lvl="0" indent="-317500" algn="l" rtl="0">
              <a:lnSpc>
                <a:spcPct val="95000"/>
              </a:lnSpc>
              <a:spcBef>
                <a:spcPts val="0"/>
              </a:spcBef>
              <a:spcAft>
                <a:spcPts val="0"/>
              </a:spcAft>
              <a:buSzPts val="1400"/>
              <a:buChar char="●"/>
            </a:pPr>
            <a:r>
              <a:rPr lang="en" dirty="0"/>
              <a:t>Discipline Divisions 5000 through 5600 should be used to classify Associate degree programs and undergraduate certificates.</a:t>
            </a:r>
            <a:endParaRPr dirty="0"/>
          </a:p>
          <a:p>
            <a:pPr marL="0" lvl="0" indent="0" algn="l" rtl="0">
              <a:lnSpc>
                <a:spcPct val="95000"/>
              </a:lnSpc>
              <a:spcBef>
                <a:spcPts val="1200"/>
              </a:spcBef>
              <a:spcAft>
                <a:spcPts val="0"/>
              </a:spcAft>
              <a:buSzPts val="935"/>
              <a:buNone/>
            </a:pPr>
            <a:r>
              <a:rPr lang="en" dirty="0"/>
              <a:t>HEGIS surveys were retired in the 1980s and replaced with the Integrated Postsecondary Education Data System (IPEDS) surveys.</a:t>
            </a:r>
            <a:endParaRPr dirty="0"/>
          </a:p>
          <a:p>
            <a:pPr marL="0" lvl="0" indent="0" algn="l" rtl="0">
              <a:lnSpc>
                <a:spcPct val="95000"/>
              </a:lnSpc>
              <a:spcBef>
                <a:spcPts val="1200"/>
              </a:spcBef>
              <a:spcAft>
                <a:spcPts val="0"/>
              </a:spcAft>
              <a:buSzPts val="935"/>
              <a:buNone/>
            </a:pPr>
            <a:r>
              <a:rPr lang="en" dirty="0"/>
              <a:t>The Discipline Codes were replaced by the Classification of Instructional Programs Codes or CIP Codes. CIP Codes are updated every 10 years by NCES.  </a:t>
            </a:r>
            <a:endParaRPr dirty="0"/>
          </a:p>
          <a:p>
            <a:pPr marL="0" lvl="0" indent="0" algn="l" rtl="0">
              <a:lnSpc>
                <a:spcPct val="95000"/>
              </a:lnSpc>
              <a:spcBef>
                <a:spcPts val="1200"/>
              </a:spcBef>
              <a:spcAft>
                <a:spcPts val="1200"/>
              </a:spcAft>
              <a:buSzPts val="935"/>
              <a:buNone/>
            </a:pPr>
            <a:endParaRPr dirty="0"/>
          </a:p>
        </p:txBody>
      </p:sp>
      <p:pic>
        <p:nvPicPr>
          <p:cNvPr id="73" name="Google Shape;73;p15"/>
          <p:cNvPicPr preferRelativeResize="0"/>
          <p:nvPr/>
        </p:nvPicPr>
        <p:blipFill>
          <a:blip r:embed="rId3">
            <a:alphaModFix/>
          </a:blip>
          <a:stretch>
            <a:fillRect/>
          </a:stretch>
        </p:blipFill>
        <p:spPr>
          <a:xfrm>
            <a:off x="8104425" y="4265900"/>
            <a:ext cx="872875" cy="739525"/>
          </a:xfrm>
          <a:prstGeom prst="rect">
            <a:avLst/>
          </a:prstGeom>
          <a:noFill/>
          <a:ln>
            <a:noFill/>
          </a:ln>
        </p:spPr>
      </p:pic>
    </p:spTree>
    <p:extLst>
      <p:ext uri="{BB962C8B-B14F-4D97-AF65-F5344CB8AC3E}">
        <p14:creationId xmlns:p14="http://schemas.microsoft.com/office/powerpoint/2010/main" val="232307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Classification of Instructional Programs (CIP Codes)</a:t>
            </a:r>
            <a:endParaRPr/>
          </a:p>
        </p:txBody>
      </p:sp>
      <p:sp>
        <p:nvSpPr>
          <p:cNvPr id="79" name="Google Shape;79;p16"/>
          <p:cNvSpPr txBox="1">
            <a:spLocks noGrp="1"/>
          </p:cNvSpPr>
          <p:nvPr>
            <p:ph type="body" idx="1"/>
          </p:nvPr>
        </p:nvSpPr>
        <p:spPr>
          <a:xfrm>
            <a:off x="311700" y="1607976"/>
            <a:ext cx="205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dirty="0">
                <a:solidFill>
                  <a:schemeClr val="dk1"/>
                </a:solidFill>
              </a:rPr>
              <a:t>What is a CIP Code?</a:t>
            </a:r>
            <a:endParaRPr sz="1600" dirty="0">
              <a:solidFill>
                <a:schemeClr val="dk1"/>
              </a:solidFill>
            </a:endParaRPr>
          </a:p>
        </p:txBody>
      </p:sp>
      <p:sp>
        <p:nvSpPr>
          <p:cNvPr id="80" name="Google Shape;80;p16"/>
          <p:cNvSpPr txBox="1">
            <a:spLocks noGrp="1"/>
          </p:cNvSpPr>
          <p:nvPr>
            <p:ph type="body" idx="2"/>
          </p:nvPr>
        </p:nvSpPr>
        <p:spPr>
          <a:xfrm>
            <a:off x="2251200" y="1607976"/>
            <a:ext cx="6581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Classification of Instructional Programs coding scheme replaced discipline codes in 1980 when National Center for Education Statistics (NCES) discontinued HEGIS surveys and launch Integrated Postsecondary Education Data System (IPEDS) surveys.  </a:t>
            </a:r>
            <a:endParaRPr dirty="0"/>
          </a:p>
          <a:p>
            <a:pPr marL="0" lvl="0" indent="0" algn="l" rtl="0">
              <a:spcBef>
                <a:spcPts val="1200"/>
              </a:spcBef>
              <a:spcAft>
                <a:spcPts val="0"/>
              </a:spcAft>
              <a:buNone/>
            </a:pPr>
            <a:r>
              <a:rPr lang="en" dirty="0"/>
              <a:t>CIP Codes have been revised in 1985, 1990, 2000, 2010 and 2020.  </a:t>
            </a:r>
            <a:endParaRPr dirty="0"/>
          </a:p>
          <a:p>
            <a:pPr marL="0" lvl="0" indent="0" algn="l" rtl="0">
              <a:spcBef>
                <a:spcPts val="1200"/>
              </a:spcBef>
              <a:spcAft>
                <a:spcPts val="0"/>
              </a:spcAft>
              <a:buNone/>
            </a:pPr>
            <a:r>
              <a:rPr lang="en" dirty="0"/>
              <a:t>CIP Codes have three tier levels:   two-digit, four-digit, and six-digit</a:t>
            </a:r>
            <a:endParaRPr dirty="0"/>
          </a:p>
          <a:p>
            <a:pPr marL="457200" lvl="0" indent="-317500" algn="l" rtl="0">
              <a:spcBef>
                <a:spcPts val="1200"/>
              </a:spcBef>
              <a:spcAft>
                <a:spcPts val="0"/>
              </a:spcAft>
              <a:buSzPts val="1400"/>
              <a:buChar char="●"/>
            </a:pPr>
            <a:r>
              <a:rPr lang="en" dirty="0"/>
              <a:t>Two-digit:  Broad academic disciplines</a:t>
            </a:r>
            <a:endParaRPr dirty="0"/>
          </a:p>
          <a:p>
            <a:pPr marL="457200" lvl="0" indent="-317500" algn="l" rtl="0">
              <a:spcBef>
                <a:spcPts val="0"/>
              </a:spcBef>
              <a:spcAft>
                <a:spcPts val="0"/>
              </a:spcAft>
              <a:buSzPts val="1400"/>
              <a:buChar char="●"/>
            </a:pPr>
            <a:r>
              <a:rPr lang="en" dirty="0"/>
              <a:t>Four-digit:  Sub-discipline</a:t>
            </a:r>
            <a:endParaRPr dirty="0"/>
          </a:p>
          <a:p>
            <a:pPr marL="457200" lvl="0" indent="-317500" algn="l" rtl="0">
              <a:spcBef>
                <a:spcPts val="0"/>
              </a:spcBef>
              <a:spcAft>
                <a:spcPts val="0"/>
              </a:spcAft>
              <a:buSzPts val="1400"/>
              <a:buChar char="●"/>
            </a:pPr>
            <a:r>
              <a:rPr lang="en" dirty="0"/>
              <a:t>Six-digit:  Specific majors or programs used for IPEDS reporting </a:t>
            </a:r>
            <a:endParaRPr dirty="0"/>
          </a:p>
        </p:txBody>
      </p:sp>
      <p:pic>
        <p:nvPicPr>
          <p:cNvPr id="81" name="Google Shape;81;p16"/>
          <p:cNvPicPr preferRelativeResize="0"/>
          <p:nvPr/>
        </p:nvPicPr>
        <p:blipFill>
          <a:blip r:embed="rId3">
            <a:alphaModFix/>
          </a:blip>
          <a:stretch>
            <a:fillRect/>
          </a:stretch>
        </p:blipFill>
        <p:spPr>
          <a:xfrm>
            <a:off x="8104425" y="4265900"/>
            <a:ext cx="872875" cy="739525"/>
          </a:xfrm>
          <a:prstGeom prst="rect">
            <a:avLst/>
          </a:prstGeom>
          <a:noFill/>
          <a:ln>
            <a:noFill/>
          </a:ln>
        </p:spPr>
      </p:pic>
    </p:spTree>
    <p:extLst>
      <p:ext uri="{BB962C8B-B14F-4D97-AF65-F5344CB8AC3E}">
        <p14:creationId xmlns:p14="http://schemas.microsoft.com/office/powerpoint/2010/main" val="151556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9E4A0BA9C83489A19899F73F4898D" ma:contentTypeVersion="4" ma:contentTypeDescription="Create a new document." ma:contentTypeScope="" ma:versionID="8c7a1980daff7f7b28857d66901bdfd8">
  <xsd:schema xmlns:xsd="http://www.w3.org/2001/XMLSchema" xmlns:xs="http://www.w3.org/2001/XMLSchema" xmlns:p="http://schemas.microsoft.com/office/2006/metadata/properties" xmlns:ns1="http://schemas.microsoft.com/sharepoint/v3" targetNamespace="http://schemas.microsoft.com/office/2006/metadata/properties" ma:root="true" ma:fieldsID="2ab91acf0173590172983a49406d70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60740BF-00EE-4E1D-8C53-CA6181056E58}"/>
</file>

<file path=customXml/itemProps2.xml><?xml version="1.0" encoding="utf-8"?>
<ds:datastoreItem xmlns:ds="http://schemas.openxmlformats.org/officeDocument/2006/customXml" ds:itemID="{30B0224F-A36F-49EF-9399-6B072D7DB891}"/>
</file>

<file path=customXml/itemProps3.xml><?xml version="1.0" encoding="utf-8"?>
<ds:datastoreItem xmlns:ds="http://schemas.openxmlformats.org/officeDocument/2006/customXml" ds:itemID="{B639A9B2-01CC-4E47-81FA-3448D3BF6F73}"/>
</file>

<file path=docProps/app.xml><?xml version="1.0" encoding="utf-8"?>
<Properties xmlns="http://schemas.openxmlformats.org/officeDocument/2006/extended-properties" xmlns:vt="http://schemas.openxmlformats.org/officeDocument/2006/docPropsVTypes">
  <TotalTime>682</TotalTime>
  <Words>6941</Words>
  <Application>Microsoft Office PowerPoint</Application>
  <PresentationFormat>On-screen Show (16:9)</PresentationFormat>
  <Paragraphs>732</Paragraphs>
  <Slides>67</Slides>
  <Notes>39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67</vt:i4>
      </vt:variant>
    </vt:vector>
  </HeadingPairs>
  <TitlesOfParts>
    <vt:vector size="76" baseType="lpstr">
      <vt:lpstr>Arial</vt:lpstr>
      <vt:lpstr>Calibri</vt:lpstr>
      <vt:lpstr>Calibri Light</vt:lpstr>
      <vt:lpstr>Roboto</vt:lpstr>
      <vt:lpstr>Times New Roman</vt:lpstr>
      <vt:lpstr>Office Theme</vt:lpstr>
      <vt:lpstr>Simple Light</vt:lpstr>
      <vt:lpstr>1_Office Theme</vt:lpstr>
      <vt:lpstr>2_Office Theme</vt:lpstr>
      <vt:lpstr>Academic Program Review Training</vt:lpstr>
      <vt:lpstr>Agenda</vt:lpstr>
      <vt:lpstr>Program Review: Updates</vt:lpstr>
      <vt:lpstr>Program Review: Updates</vt:lpstr>
      <vt:lpstr>Program Review: Updates</vt:lpstr>
      <vt:lpstr>HEGIS and CIP Code Training</vt:lpstr>
      <vt:lpstr>Agenda</vt:lpstr>
      <vt:lpstr>Higher Education General Information Survey (HEGIS) Series </vt:lpstr>
      <vt:lpstr>Classification of Instructional Programs (CIP Codes)</vt:lpstr>
      <vt:lpstr>Higher Education General Information Survey (HEGIS) Series</vt:lpstr>
      <vt:lpstr>PowerPoint Presentation</vt:lpstr>
      <vt:lpstr>HEGIS and CIP Codes in Research</vt:lpstr>
      <vt:lpstr>Research Example:</vt:lpstr>
      <vt:lpstr>Assigning HEGIS and CIP Codes - Forthcoming Tools</vt:lpstr>
      <vt:lpstr>PowerPoint Presentation</vt:lpstr>
      <vt:lpstr>Prison Education Programs (PEP)</vt:lpstr>
      <vt:lpstr>PEP ACADEMIC APPROVAL PROCESS</vt:lpstr>
      <vt:lpstr>PEP ACADEMIC APPROVAL PROCESS</vt:lpstr>
      <vt:lpstr>PEP ACADEMIC APPROVAL PROCESS</vt:lpstr>
      <vt:lpstr>PowerPoint Presentation</vt:lpstr>
      <vt:lpstr>10-minute Break</vt:lpstr>
      <vt:lpstr>Institutional Program Payment Process</vt:lpstr>
      <vt:lpstr>Payment Methods</vt:lpstr>
      <vt:lpstr>Withdrawal/Refunds</vt:lpstr>
      <vt:lpstr>Academic Common Market (ACM)</vt:lpstr>
      <vt:lpstr>Academic Common Market (ACM)</vt:lpstr>
      <vt:lpstr>Academic Common Market (ACM)</vt:lpstr>
      <vt:lpstr>Articulation Agreements</vt:lpstr>
      <vt:lpstr>Articulation Agreements:  Process Notes</vt:lpstr>
      <vt:lpstr>What should be within the AA?  </vt:lpstr>
      <vt:lpstr>Biannual Reporting – Program Review</vt:lpstr>
      <vt:lpstr>Biannual Reporting – Program Review </vt:lpstr>
      <vt:lpstr>Maryland Active Assailant Interdisciplinary Work Group (AAIWG)</vt:lpstr>
      <vt:lpstr>The Center for Prevention Programs and Partnerships (CP3),  the lead prevention program in the Department of Homeland Security (DHS) has a grant program to which academic institutions and state/local governments are eligible to apply.  For information on grant availability and awards:  https://www.dhs.gov/news/2023/09/06/dhs-awards-20-million-34-organizations-effort-prevent-targeted-violence-and  </vt:lpstr>
      <vt:lpstr>MHEC Academic Program Review </vt:lpstr>
      <vt:lpstr>MHEC Resources</vt:lpstr>
      <vt:lpstr>PowerPoint Presentation</vt:lpstr>
      <vt:lpstr>Implementation Date Calendar</vt:lpstr>
      <vt:lpstr>Cover Sheet Overview</vt:lpstr>
      <vt:lpstr>Program Review Discussion Topics</vt:lpstr>
      <vt:lpstr>PowerPoint Presentation</vt:lpstr>
      <vt:lpstr>Substantial and Non-Substantial Program Modifications</vt:lpstr>
      <vt:lpstr>MHEC Program Modification Chart </vt:lpstr>
      <vt:lpstr>33% Threshold Calculation</vt:lpstr>
      <vt:lpstr>Reasonableness of Program Duplication</vt:lpstr>
      <vt:lpstr>Relevance to High-demand and Unique Programs at Historically Black Institutions (HBIs)</vt:lpstr>
      <vt:lpstr>Relevance to the Identity of Historically Black Institutions (HBIs)</vt:lpstr>
      <vt:lpstr>Adequacy of Faculty Resources</vt:lpstr>
      <vt:lpstr>Adequacy of Financial Resources with Documentation</vt:lpstr>
      <vt:lpstr>Q/A</vt:lpstr>
      <vt:lpstr>PowerPoint Presentation</vt:lpstr>
      <vt:lpstr>Duplication Analysis</vt:lpstr>
      <vt:lpstr>Duplication of the Proposed Program: COMAR 13B.02.03.09</vt:lpstr>
      <vt:lpstr>Duplication: What Should be included In a Proposal</vt:lpstr>
      <vt:lpstr>Determining Unreasonable Duplication: What the Secretary Shall Consider and Analyze</vt:lpstr>
      <vt:lpstr>Academic Considerations</vt:lpstr>
      <vt:lpstr>Institutional Considerations</vt:lpstr>
      <vt:lpstr>Market Demand</vt:lpstr>
      <vt:lpstr>Educational Justification:  Dual operation of programs broadly similar to unique or high-demand programs at HBCUs</vt:lpstr>
      <vt:lpstr>Objections</vt:lpstr>
      <vt:lpstr>Four Criteria</vt:lpstr>
      <vt:lpstr>“Justified Objection”</vt:lpstr>
      <vt:lpstr>Justified Objection → Negotiations</vt:lpstr>
      <vt:lpstr>Pre-negotiations and Collaborations</vt:lpstr>
      <vt:lpstr>Comments v Objections</vt:lpstr>
      <vt:lpstr>PowerPoint Presentation</vt:lpstr>
      <vt:lpstr>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MHEC Academic Program Review</dc:title>
  <dc:creator>Lyndsay Bates</dc:creator>
  <cp:lastModifiedBy>Lyndsay Bates</cp:lastModifiedBy>
  <cp:revision>66</cp:revision>
  <dcterms:modified xsi:type="dcterms:W3CDTF">2023-11-01T12:51:31Z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0x0101006F69E4A0BA9C83489A19899F73F4898D</vt:lpwstr>
  </property>
</Properties>
</file>