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93" r:id="rId6"/>
    <p:sldId id="311" r:id="rId7"/>
    <p:sldId id="289" r:id="rId8"/>
    <p:sldId id="286" r:id="rId9"/>
    <p:sldId id="298" r:id="rId10"/>
    <p:sldId id="312" r:id="rId11"/>
    <p:sldId id="313" r:id="rId12"/>
    <p:sldId id="299" r:id="rId13"/>
    <p:sldId id="296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e Thomas" initials="JT" lastIdx="1" clrIdx="0">
    <p:extLst>
      <p:ext uri="{19B8F6BF-5375-455C-9EA6-DF929625EA0E}">
        <p15:presenceInfo xmlns:p15="http://schemas.microsoft.com/office/powerpoint/2012/main" userId="Jane Thom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20" autoAdjust="0"/>
    <p:restoredTop sz="94789" autoAdjust="0"/>
  </p:normalViewPr>
  <p:slideViewPr>
    <p:cSldViewPr snapToGrid="0">
      <p:cViewPr varScale="1">
        <p:scale>
          <a:sx n="59" d="100"/>
          <a:sy n="59" d="100"/>
        </p:scale>
        <p:origin x="810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65138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0"/>
            <a:ext cx="3038475" cy="465138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r">
              <a:defRPr sz="1200"/>
            </a:lvl1pPr>
          </a:lstStyle>
          <a:p>
            <a:fld id="{27E67851-CC76-494F-BCED-A4E4F1098819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5"/>
            <a:ext cx="3038475" cy="465138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829675"/>
            <a:ext cx="3038475" cy="465138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r">
              <a:defRPr sz="1200"/>
            </a:lvl1pPr>
          </a:lstStyle>
          <a:p>
            <a:fld id="{49B92D77-9A6E-4F66-ABCA-7AF26C593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715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FA955EAC-C1C1-4E50-95D6-809B0B83FC1A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67" tIns="46584" rIns="93167" bIns="4658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70"/>
            <a:ext cx="3037840" cy="466433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70"/>
            <a:ext cx="3037840" cy="466433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D47A0DE2-7847-4B7E-BE40-75878BD80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259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A0DE2-7847-4B7E-BE40-75878BD808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10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9E2C0-2011-4EF1-B40A-30F69A9DA1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3178E0-B01C-4757-A12B-CD7F6B23C8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C2F53-0848-4CB7-879F-5B897DA98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B87C0-A4FB-4D21-A20F-F0E50B82F823}" type="datetime1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74A18-5180-44DF-82CA-1EC5A42D8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DA93E-E4D1-4223-A7E5-82BF063AE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EBD8-FE12-41B5-A249-17E2C8EA4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07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C5FDF-CE97-4711-8EB6-2E5E7CAE0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886B6-900B-4D68-AFC3-E3B217D539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683A8-4FB6-493F-8FD3-FBFC8F357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4EB92-9BFF-4681-B69C-C8DA9E4384FF}" type="datetime1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5D55C-03EF-4558-89CB-1040E45C3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8CAD8-EEB1-4348-8024-29AA26E07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EBD8-FE12-41B5-A249-17E2C8EA4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489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2A3669-023D-4BD0-86F1-9D453FF3A8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E3B71D-D0C5-4614-A584-AED6D9E5EC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E6A49-10D4-4B88-AFFE-01F96FA34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BEABA-1464-404C-926C-FA3F68EF612B}" type="datetime1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A4848-384B-42FE-B57E-EB2268AC5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E4FC2-881A-4D8F-ADD9-FD1C31585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EBD8-FE12-41B5-A249-17E2C8EA4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71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15158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3FDB0-9D15-478D-80D3-46253FBAA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1E47B-EEE1-481C-A618-A3B1980A9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67F6B-32D5-423A-96C2-AEC378C84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104B5-5155-4A44-BBDF-E8A738100ADB}" type="datetime1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0D99B-6134-4203-8766-F9DEB40DB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36AD-47B5-4B3E-9404-D68D960CB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EBD8-FE12-41B5-A249-17E2C8EA4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23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BC672-4AC1-41DE-B50B-86ACD82B9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3D0F66-93D7-477D-AA94-C4E745B98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F86B79-4DFC-4D64-9EF2-E241BB170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B61B-D6CB-42C8-97DB-78A2752E7168}" type="datetime1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44345-F261-4CCB-9A63-2B75B74E1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0ED1C-CE4D-43C1-84F5-26A95313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EBD8-FE12-41B5-A249-17E2C8EA4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06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DF2CC-57A1-4EC6-B7A7-2801FB0B7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EFCDC-6DF7-4A8B-B22A-CDC6355461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228AF0-4E3E-4A69-8025-49FD6B731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60C75E-FC09-4B3B-9FD2-2BB878EA1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AF0D-CBA6-4A27-AFB9-3E086144E5A7}" type="datetime1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E6BF03-9B0B-4A37-9A6A-383930A0A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6766B8-87AC-4C16-A2A1-485D6601E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EBD8-FE12-41B5-A249-17E2C8EA4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5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D6C1C-4937-47D6-A4AC-16058F282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C7C7B-9409-4B0E-9709-8648688F2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CB15D5-7983-4524-986D-EC267BD91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B092B0-E4B2-44CC-8974-2A5E3ED400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0DB267-2EE3-4303-B3B2-DC6A689E5B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5C8C7D-9B2B-4148-BAE3-3EABAEDDC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BF41-5FEE-4A99-B485-FE49129AA003}" type="datetime1">
              <a:rPr lang="en-US" smtClean="0"/>
              <a:t>9/22/2020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5C3292-BB7F-4456-A710-1F575D74F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8FFCC3-C07D-49CD-9D12-973EFC24C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EBD8-FE12-41B5-A249-17E2C8EA4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88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EFC76-2A1C-49D2-AEDF-2E985C873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43B94E-9D6B-478B-BF93-9620D91A1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D42C9-BDEA-481E-86FD-0CDC1314F82C}" type="datetime1">
              <a:rPr lang="en-US" smtClean="0"/>
              <a:t>9/22/2020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6581E8-403C-4D55-A5ED-F9CC6F7D7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6B4967-8245-46AB-9C61-21A1E5B31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EBD8-FE12-41B5-A249-17E2C8EA4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91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92FC02-4280-484A-B6CE-AE335BCE1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623C9-ED01-49EE-A24D-6164C3E1B021}" type="datetime1">
              <a:rPr lang="en-US" smtClean="0"/>
              <a:t>9/22/2020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270989-8B3D-435E-861D-287306E2A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4F116D-DB16-4E6E-AF4D-928FB449B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EBD8-FE12-41B5-A249-17E2C8EA4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06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A9A7C-FB40-427D-A5F1-270EAC15A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A93C6-5D8B-40C6-9E8F-F3801127F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77322E-4093-414D-8DF3-910813255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9D1827-A615-483E-B293-5690349DF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2BA5-0BE3-4BA9-A306-31407ACEAB08}" type="datetime1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75CE5F-58EF-46DD-AECE-B0CB937A5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455A2C-3040-4246-8923-26B28CF89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EBD8-FE12-41B5-A249-17E2C8EA4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616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8B738-F2F8-431A-BA35-16E807615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BDDC3D-E04F-4A61-96A8-70E345434B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FF8A35-9353-4F77-8665-E1FDBA0E7C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871B9F-263E-48FD-9381-0BE522D0F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CD510-CA1A-454A-8D8C-2C97E825A4CC}" type="datetime1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02D09F-CA5B-469B-85EB-0C268BA4C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94F7CB-163F-43D8-856E-7F5B4046E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EBD8-FE12-41B5-A249-17E2C8EA4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988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2CF32F-5557-4633-B6E8-616269C03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4E693B-9217-4D13-BC0A-2BFF28C02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013D9-02F7-4092-B990-7E9F6C1B9E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D473F-5FF2-4C6E-9346-2AA9F60EB575}" type="datetime1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1BA7E-02CC-41A4-A330-ACE2861DD9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A907A-7B82-4B02-BE52-17B1FA9B06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4EBD8-FE12-41B5-A249-17E2C8EA4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98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bsadusky@mdacc.org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mdacc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cid:image005.png@01D68AAB.64E358B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6457EF-7269-41A9-BEC8-F4255C62F8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2107" y="1856776"/>
            <a:ext cx="4484651" cy="1139517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38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Presentation to MHEC</a:t>
            </a:r>
            <a:br>
              <a:rPr lang="en-US" sz="38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38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sz="38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38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MACC’s Fiscal Requests to 2021 Legislature</a:t>
            </a:r>
            <a:endParaRPr lang="en-US" sz="44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2BBA63-1312-42CA-A948-63092E0604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9793" y="4133056"/>
            <a:ext cx="3858617" cy="2070974"/>
          </a:xfrm>
        </p:spPr>
        <p:txBody>
          <a:bodyPr anchor="t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Dr. Bernard J. Sadusky, 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MACC Executive Director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Presenter-Dr. </a:t>
            </a:r>
            <a:r>
              <a:rPr lang="en-US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Brad Phillips</a:t>
            </a:r>
            <a:endParaRPr lang="en-US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l"/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September 23, 2020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6172783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5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1973E9-9BF1-4FCC-B449-CA609E6F2E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1548"/>
            <a:ext cx="5944019" cy="169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7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AA81C6-62D1-41E1-BF97-0448DC934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1201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242DA4-01BB-4D98-8C3F-CEE68450F6F5}"/>
              </a:ext>
            </a:extLst>
          </p:cNvPr>
          <p:cNvSpPr txBox="1"/>
          <p:nvPr/>
        </p:nvSpPr>
        <p:spPr>
          <a:xfrm>
            <a:off x="171450" y="1899165"/>
            <a:ext cx="118491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Contact Information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Maryland Association of Community Colleges</a:t>
            </a:r>
          </a:p>
          <a:p>
            <a:r>
              <a:rPr lang="en-US" sz="2400" dirty="0">
                <a:solidFill>
                  <a:schemeClr val="bg1"/>
                </a:solidFill>
              </a:rPr>
              <a:t>60 West Street Suite 200</a:t>
            </a:r>
          </a:p>
          <a:p>
            <a:r>
              <a:rPr lang="en-US" sz="2400" dirty="0">
                <a:solidFill>
                  <a:schemeClr val="bg1"/>
                </a:solidFill>
              </a:rPr>
              <a:t>Annapolis, Maryland, 21401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Bernard J. Sadusky, Ed.D.</a:t>
            </a:r>
          </a:p>
          <a:p>
            <a:r>
              <a:rPr lang="en-US" sz="2400" dirty="0">
                <a:solidFill>
                  <a:schemeClr val="bg1"/>
                </a:solidFill>
              </a:rPr>
              <a:t>Executive Director</a:t>
            </a:r>
          </a:p>
          <a:p>
            <a:r>
              <a:rPr lang="en-US" sz="24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bsadusky@mdacc.org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410-974-8117</a:t>
            </a:r>
            <a:endParaRPr lang="en-US" sz="2000" dirty="0">
              <a:solidFill>
                <a:schemeClr val="bg1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www.mdacc.org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7B3641-1E01-4877-8E9D-B008F327B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EBD8-FE12-41B5-A249-17E2C8EA445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355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77" y="-262049"/>
            <a:ext cx="11395881" cy="854691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458" y="232153"/>
            <a:ext cx="8949720" cy="72669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Legislative Fiscal Requests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31090" y="3372021"/>
            <a:ext cx="1705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Full Cade Funding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45922" y="3002690"/>
            <a:ext cx="17052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Full Capital Project  Funding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94264" y="2818023"/>
            <a:ext cx="20014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Funding Facilities Renewal Grant</a:t>
            </a:r>
          </a:p>
          <a:p>
            <a:pPr algn="ctr"/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Restoration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80852" y="3033469"/>
            <a:ext cx="1812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Streamline Transfer Process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5401" y="5166744"/>
            <a:ext cx="3253434" cy="16912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A119D4F-341C-4E88-A70B-206FD2F19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753" y="5282822"/>
            <a:ext cx="2381250" cy="13430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E8FB53E-E336-4C9B-B606-C89AC7CB7157}"/>
              </a:ext>
            </a:extLst>
          </p:cNvPr>
          <p:cNvSpPr txBox="1"/>
          <p:nvPr/>
        </p:nvSpPr>
        <p:spPr>
          <a:xfrm>
            <a:off x="7426402" y="5166745"/>
            <a:ext cx="3253434" cy="16912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329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2262" y="723160"/>
            <a:ext cx="1051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C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FY 2022 CADE Funding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98386" y="1554157"/>
            <a:ext cx="999522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Help the State understand the lessons from the last economic downturn.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 order for Maryland to recover – the workforce must be trained for the evolving needs of returning to work during and after a global pandemic.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MACC seeks 27% formula tie as prescribed by law.</a:t>
            </a:r>
          </a:p>
          <a:p>
            <a:pPr>
              <a:buClr>
                <a:schemeClr val="bg1"/>
              </a:buClr>
            </a:pPr>
            <a:endParaRPr lang="en-US" sz="26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3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C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Estimated request this year = $29.8M or 11.9%.</a:t>
            </a:r>
            <a:r>
              <a:rPr lang="en-US" sz="28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US" sz="28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MACC seeks full funding of BCCC’s formula for FY 22.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739D7F-2E6E-4A66-93E3-C73035ECFF3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40370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138091"/>
            <a:ext cx="10776379" cy="89060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Capital Project Funding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DF444B-EACA-41C7-9D89-A78863713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EBD8-FE12-41B5-A249-17E2C8EA4451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090566C-20E5-41BA-AB44-78FE7B5A71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620201"/>
              </p:ext>
            </p:extLst>
          </p:nvPr>
        </p:nvGraphicFramePr>
        <p:xfrm>
          <a:off x="999241" y="920288"/>
          <a:ext cx="10016803" cy="5651938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649173858"/>
                    </a:ext>
                  </a:extLst>
                </a:gridCol>
                <a:gridCol w="165153">
                  <a:extLst>
                    <a:ext uri="{9D8B030D-6E8A-4147-A177-3AD203B41FA5}">
                      <a16:colId xmlns:a16="http://schemas.microsoft.com/office/drawing/2014/main" val="3161840329"/>
                    </a:ext>
                  </a:extLst>
                </a:gridCol>
                <a:gridCol w="2743414">
                  <a:extLst>
                    <a:ext uri="{9D8B030D-6E8A-4147-A177-3AD203B41FA5}">
                      <a16:colId xmlns:a16="http://schemas.microsoft.com/office/drawing/2014/main" val="1837164875"/>
                    </a:ext>
                  </a:extLst>
                </a:gridCol>
                <a:gridCol w="2719023">
                  <a:extLst>
                    <a:ext uri="{9D8B030D-6E8A-4147-A177-3AD203B41FA5}">
                      <a16:colId xmlns:a16="http://schemas.microsoft.com/office/drawing/2014/main" val="341165576"/>
                    </a:ext>
                  </a:extLst>
                </a:gridCol>
                <a:gridCol w="1010930">
                  <a:extLst>
                    <a:ext uri="{9D8B030D-6E8A-4147-A177-3AD203B41FA5}">
                      <a16:colId xmlns:a16="http://schemas.microsoft.com/office/drawing/2014/main" val="3937250848"/>
                    </a:ext>
                  </a:extLst>
                </a:gridCol>
                <a:gridCol w="1549483">
                  <a:extLst>
                    <a:ext uri="{9D8B030D-6E8A-4147-A177-3AD203B41FA5}">
                      <a16:colId xmlns:a16="http://schemas.microsoft.com/office/drawing/2014/main" val="1454353477"/>
                    </a:ext>
                  </a:extLst>
                </a:gridCol>
              </a:tblGrid>
              <a:tr h="24446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Aggregate Weight</a:t>
                      </a:r>
                    </a:p>
                  </a:txBody>
                  <a:tcPr marL="2647" marR="2647" marT="264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3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Community College</a:t>
                      </a:r>
                    </a:p>
                  </a:txBody>
                  <a:tcPr marL="2647" marR="2647" marT="264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Community College</a:t>
                      </a:r>
                    </a:p>
                  </a:txBody>
                  <a:tcPr marL="2647" marR="2647" marT="264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1" i="0" u="none" strike="noStrike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Project Name</a:t>
                      </a:r>
                    </a:p>
                  </a:txBody>
                  <a:tcPr marL="2647" marR="2647" marT="264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1" i="0" u="none" strike="noStrike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Project Phase</a:t>
                      </a:r>
                    </a:p>
                  </a:txBody>
                  <a:tcPr marL="2647" marR="2647" marT="264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1" i="0" u="none" strike="noStrike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Project Cost</a:t>
                      </a:r>
                    </a:p>
                  </a:txBody>
                  <a:tcPr marL="2647" marR="2647" marT="264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563760"/>
                  </a:ext>
                </a:extLst>
              </a:tr>
              <a:tr h="199252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300" b="1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Preauthorized Split Funded Projects from FY 2021</a:t>
                      </a:r>
                    </a:p>
                  </a:txBody>
                  <a:tcPr marL="2647" marR="2647" marT="2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Allegany College of Maryland</a:t>
                      </a:r>
                      <a:endParaRPr lang="en-US" sz="1300" b="1" i="1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Allegany College of Maryland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Technology Building, Project 2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Construction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$       2,918,000 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9563101"/>
                  </a:ext>
                </a:extLst>
              </a:tr>
              <a:tr h="3608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Cecil College</a:t>
                      </a:r>
                      <a:endParaRPr lang="en-US" dirty="0"/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Cecil College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Entrance Roadway &amp; Facilities Maintenance Building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Construction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3,507,000 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3904167"/>
                  </a:ext>
                </a:extLst>
              </a:tr>
              <a:tr h="3608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Frederick Community College</a:t>
                      </a:r>
                      <a:endParaRPr lang="en-US" dirty="0"/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Frederick Community College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Linganore Hall (Building L) Renovation/Addition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Construction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3,132,000 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8170417"/>
                  </a:ext>
                </a:extLst>
              </a:tr>
              <a:tr h="1992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Howard Community College</a:t>
                      </a:r>
                      <a:endParaRPr lang="en-US" dirty="0"/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Howard Community College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Mathematics &amp; Athletics Complex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Construction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13,844,000 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7201359"/>
                  </a:ext>
                </a:extLst>
              </a:tr>
              <a:tr h="3608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Montgomery College</a:t>
                      </a:r>
                      <a:endParaRPr lang="en-US" dirty="0"/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Montgomery College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Catherine and Isiah Leggett Math and Science Building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Construction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12,569,000 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738514"/>
                  </a:ext>
                </a:extLst>
              </a:tr>
              <a:tr h="1992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Prince George's Community College</a:t>
                      </a:r>
                      <a:endParaRPr lang="en-US" dirty="0"/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Prince George's Community College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Marlboro Hall Renovation and Addition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Construction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30,846,000 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3697657"/>
                  </a:ext>
                </a:extLst>
              </a:tr>
              <a:tr h="19925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Preauthorized Total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300" b="1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 $    66,816,000 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3162158"/>
                  </a:ext>
                </a:extLst>
              </a:tr>
              <a:tr h="360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Cecil College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Cecil College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Campus Entrance/Roadway &amp; Facilities Management Building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Completion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$          270,000 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7880150"/>
                  </a:ext>
                </a:extLst>
              </a:tr>
              <a:tr h="1992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Frederick Community College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Frederick Community College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Linganore Hall Building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Completion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179,000 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847451"/>
                  </a:ext>
                </a:extLst>
              </a:tr>
              <a:tr h="1992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Montgomery College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Montgomery College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Math &amp; Science Center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Completion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4,500,000 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8013758"/>
                  </a:ext>
                </a:extLst>
              </a:tr>
              <a:tr h="1992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Prince George's Community College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Prince George's Community College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Marlboro Hall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Completion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2,224,000 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6708687"/>
                  </a:ext>
                </a:extLst>
              </a:tr>
              <a:tr h="1992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Wor-Wic Community College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Wor-Wic Community College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New Applied Technology Building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Construction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22,925,000 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4694889"/>
                  </a:ext>
                </a:extLst>
              </a:tr>
              <a:tr h="1992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Harford Community College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Harford Community College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Chesapeake Welcome Center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Design+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4,186,000 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5435316"/>
                  </a:ext>
                </a:extLst>
              </a:tr>
              <a:tr h="1992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College of Southern Maryland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College of Southern Maryland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HT Renovation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Design+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1,894,000 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562302"/>
                  </a:ext>
                </a:extLst>
              </a:tr>
              <a:tr h="1992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Community College of Baltimore County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Community College of Baltimore County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Wellness &amp; Athletics Center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Design+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4,150,000 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5489746"/>
                  </a:ext>
                </a:extLst>
              </a:tr>
              <a:tr h="1992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Hagerstown Community College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Hagerstown Community College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Learning Resource Center Exterior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Design+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1,175,000 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8545396"/>
                  </a:ext>
                </a:extLst>
              </a:tr>
              <a:tr h="1992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Prince George's Community College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Prince George's Community College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Largo Student Center Renovation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Construction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5,374,000 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8773377"/>
                  </a:ext>
                </a:extLst>
              </a:tr>
              <a:tr h="1992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Community College of Baltimore County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Community College of Baltimore County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Student Services Renovation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Design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250,000 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4353147"/>
                  </a:ext>
                </a:extLst>
              </a:tr>
              <a:tr h="1992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Community College of Baltimore County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Community College of Baltimore County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Storm Water Management Compliance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Design+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425,000 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7603930"/>
                  </a:ext>
                </a:extLst>
              </a:tr>
              <a:tr h="1992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Prince George's Community College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Prince George's Community College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Bladen Hall Renovation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Design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827,000 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807456"/>
                  </a:ext>
                </a:extLst>
              </a:tr>
              <a:tr h="199252">
                <a:tc gridSpan="3">
                  <a:txBody>
                    <a:bodyPr/>
                    <a:lstStyle/>
                    <a:p>
                      <a:pPr algn="l" fontAlgn="b"/>
                      <a:endParaRPr lang="en-US" sz="1300" b="1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 $    48,379,000 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185387"/>
                  </a:ext>
                </a:extLst>
              </a:tr>
              <a:tr h="36086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Total FY 2022 Request</a:t>
                      </a:r>
                    </a:p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kern="12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$ 115,195,000 </a:t>
                      </a:r>
                    </a:p>
                  </a:txBody>
                  <a:tcPr marL="2647" marR="2647" marT="264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68771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7238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632" y="336419"/>
            <a:ext cx="10762736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Facilities Renewal Grant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36573" y="3529006"/>
            <a:ext cx="13592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47% White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AFBA1E-D954-4ABD-835D-AA93D6BD6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EBD8-FE12-41B5-A249-17E2C8EA4451}" type="slidenum">
              <a:rPr lang="en-US" smtClean="0"/>
              <a:t>5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F44F1A-5D3B-4762-879C-FA79104E4A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93" y="1731145"/>
            <a:ext cx="2767000" cy="20388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814435D-D4A1-4670-AD87-D707DDC4A48D}"/>
              </a:ext>
            </a:extLst>
          </p:cNvPr>
          <p:cNvSpPr txBox="1"/>
          <p:nvPr/>
        </p:nvSpPr>
        <p:spPr>
          <a:xfrm>
            <a:off x="3595816" y="1996056"/>
            <a:ext cx="8389037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C000"/>
                </a:solidFill>
              </a:rPr>
              <a:t>8</a:t>
            </a:r>
            <a:r>
              <a:rPr lang="en-US" sz="2800" dirty="0">
                <a:solidFill>
                  <a:schemeClr val="bg1"/>
                </a:solidFill>
              </a:rPr>
              <a:t> Colleges approved “alternate years”</a:t>
            </a:r>
          </a:p>
          <a:p>
            <a:pPr marL="285750" indent="-2857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C000"/>
                </a:solidFill>
              </a:rPr>
              <a:t>5% </a:t>
            </a:r>
            <a:r>
              <a:rPr lang="en-US" sz="2800" dirty="0">
                <a:solidFill>
                  <a:schemeClr val="bg1"/>
                </a:solidFill>
              </a:rPr>
              <a:t>of Capital Budget</a:t>
            </a:r>
          </a:p>
          <a:p>
            <a:pPr marL="285750" indent="-2857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Up to </a:t>
            </a:r>
            <a:r>
              <a:rPr lang="en-US" sz="2800" b="1" dirty="0">
                <a:solidFill>
                  <a:srgbClr val="FFC000"/>
                </a:solidFill>
              </a:rPr>
              <a:t>$500K</a:t>
            </a:r>
            <a:r>
              <a:rPr lang="en-US" sz="2800" dirty="0">
                <a:solidFill>
                  <a:schemeClr val="bg1"/>
                </a:solidFill>
              </a:rPr>
              <a:t>/ College</a:t>
            </a:r>
          </a:p>
          <a:p>
            <a:pPr marL="285750" indent="-2857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Restoration of </a:t>
            </a:r>
            <a:r>
              <a:rPr lang="en-US" sz="2800" dirty="0">
                <a:solidFill>
                  <a:srgbClr val="FFC000"/>
                </a:solidFill>
              </a:rPr>
              <a:t>$2.8 M </a:t>
            </a:r>
            <a:r>
              <a:rPr lang="en-US" sz="2800" dirty="0">
                <a:solidFill>
                  <a:schemeClr val="bg1"/>
                </a:solidFill>
              </a:rPr>
              <a:t>recission from FY20 Grant</a:t>
            </a:r>
          </a:p>
          <a:p>
            <a:pPr marL="285750" indent="-2857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Restoration of Program $4M for eligible institutions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45238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99" y="74591"/>
            <a:ext cx="11386402" cy="71552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Facilities Renewal Grant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AFBA1E-D954-4ABD-835D-AA93D6BD6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EBD8-FE12-41B5-A249-17E2C8EA4451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A927B3-B188-4331-B775-32FAACDF63EC}"/>
              </a:ext>
            </a:extLst>
          </p:cNvPr>
          <p:cNvPicPr/>
          <p:nvPr/>
        </p:nvPicPr>
        <p:blipFill>
          <a:blip r:embed="rId2" r:link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89045"/>
            <a:ext cx="10515599" cy="5732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7330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3DFCF-5ECF-47A0-AD68-779FBF435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7647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Streamline Transfer Process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F0553F-3E2E-48B4-89B3-329F71380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EBD8-FE12-41B5-A249-17E2C8EA4451}" type="slidenum">
              <a:rPr lang="en-US" smtClean="0"/>
              <a:t>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81DBB2-4C2B-49EE-A1E0-7FC64682C55F}"/>
              </a:ext>
            </a:extLst>
          </p:cNvPr>
          <p:cNvSpPr txBox="1"/>
          <p:nvPr/>
        </p:nvSpPr>
        <p:spPr>
          <a:xfrm>
            <a:off x="1045723" y="1934102"/>
            <a:ext cx="10308077" cy="4032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MACC SEEKS:</a:t>
            </a:r>
          </a:p>
          <a:p>
            <a:endParaRPr lang="en-US" sz="2400" b="1" dirty="0">
              <a:solidFill>
                <a:srgbClr val="FFC000"/>
              </a:solidFill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bg1"/>
                </a:solidFill>
              </a:rPr>
              <a:t>Annual reporting requirements from public institutions of higher education to MHEC on denials of transfer credit and courses for MD students with explanation of denial.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>
              <a:solidFill>
                <a:schemeClr val="bg1"/>
              </a:solidFill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bg1"/>
                </a:solidFill>
              </a:rPr>
              <a:t>An annual summary on transfer credit and course denials from MHEC with recommendations for transfer improvement to the Governor and the General Assembly.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>
              <a:solidFill>
                <a:schemeClr val="bg1"/>
              </a:solidFill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bg1"/>
                </a:solidFill>
              </a:rPr>
              <a:t>Third-year with junior status classification for any MD community college student transferring t0 any public four-year institution with an A.A or A.S degree who earned 60 credit hours.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3045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3DFCF-5ECF-47A0-AD68-779FBF435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Streamline Transfer Process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F0553F-3E2E-48B4-89B3-329F71380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EBD8-FE12-41B5-A249-17E2C8EA4451}" type="slidenum">
              <a:rPr lang="en-US" smtClean="0"/>
              <a:t>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81DBB2-4C2B-49EE-A1E0-7FC64682C55F}"/>
              </a:ext>
            </a:extLst>
          </p:cNvPr>
          <p:cNvSpPr txBox="1"/>
          <p:nvPr/>
        </p:nvSpPr>
        <p:spPr>
          <a:xfrm>
            <a:off x="684989" y="1827252"/>
            <a:ext cx="10822021" cy="4894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MACC SEEKS: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Acceptance of courses taken by a student as a general education course at a MD community college to transfer seamlessly, without further review, as meeting the general education requirements of the receiving public four-year institution.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All courses completed at a MD community college following the recommended transfer programs at a four-year institution be accepted and applied to that program by the four-year institution.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Collaboration</a:t>
            </a:r>
            <a:r>
              <a:rPr lang="en-US" sz="18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with USM for the development of course outcomes for general education courses and courses required for recommended transfer degree programs.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>
              <a:solidFill>
                <a:srgbClr val="FFFFFF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Seek State support in funding an update to ARTSYS that would reflect the nature and movement of students throughout their higher education experience.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2947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2955" y="940274"/>
            <a:ext cx="6992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C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Universal FAFSA Filing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9419" y="2833927"/>
            <a:ext cx="115931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Several states require all high school seniors to submit FAFSA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Completing FAFSA form is a predictor of college enrollment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Exemptions allowed – creating a system where students opt out.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MACC </a:t>
            </a:r>
            <a:r>
              <a:rPr lang="en-US" sz="2400" dirty="0">
                <a:solidFill>
                  <a:srgbClr val="FFC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supports </a:t>
            </a:r>
            <a: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legislation requiring high school seniors to complete FAFSA.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D754CD-A79C-4E78-B321-C08A9531E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EBD8-FE12-41B5-A249-17E2C8EA4451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23E131-7985-4C9C-B5D8-D602D5787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5758" y="595333"/>
            <a:ext cx="3738042" cy="176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238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4AC88BD01D0E428BF76ED396EF1FDB" ma:contentTypeVersion="1" ma:contentTypeDescription="Create a new document." ma:contentTypeScope="" ma:versionID="aa63d604bac66fb2e6ed7e3f4c3d10f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dcc10a156eb2aa295318eab019ded2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8A5C79-6210-439E-89EC-4E1DACFDEEF1}"/>
</file>

<file path=customXml/itemProps2.xml><?xml version="1.0" encoding="utf-8"?>
<ds:datastoreItem xmlns:ds="http://schemas.openxmlformats.org/officeDocument/2006/customXml" ds:itemID="{BA89B633-5E82-4F52-B1AA-66241F760290}"/>
</file>

<file path=customXml/itemProps3.xml><?xml version="1.0" encoding="utf-8"?>
<ds:datastoreItem xmlns:ds="http://schemas.openxmlformats.org/officeDocument/2006/customXml" ds:itemID="{1D0FED03-191C-418A-A69A-067A8E90A2D6}"/>
</file>

<file path=docProps/app.xml><?xml version="1.0" encoding="utf-8"?>
<Properties xmlns="http://schemas.openxmlformats.org/officeDocument/2006/extended-properties" xmlns:vt="http://schemas.openxmlformats.org/officeDocument/2006/docPropsVTypes">
  <TotalTime>35456</TotalTime>
  <Words>713</Words>
  <Application>Microsoft Office PowerPoint</Application>
  <PresentationFormat>Widescreen</PresentationFormat>
  <Paragraphs>185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Georgia</vt:lpstr>
      <vt:lpstr>Helvetica</vt:lpstr>
      <vt:lpstr>Symbol</vt:lpstr>
      <vt:lpstr>Times New Roman</vt:lpstr>
      <vt:lpstr>Trebuchet MS</vt:lpstr>
      <vt:lpstr>Wingdings</vt:lpstr>
      <vt:lpstr>Office Theme</vt:lpstr>
      <vt:lpstr>Presentation to MHEC  MACC’s Fiscal Requests to 2021 Legislature</vt:lpstr>
      <vt:lpstr>Legislative Fiscal Requests</vt:lpstr>
      <vt:lpstr>PowerPoint Presentation</vt:lpstr>
      <vt:lpstr>Capital Project Funding</vt:lpstr>
      <vt:lpstr>Facilities Renewal Grant</vt:lpstr>
      <vt:lpstr>Facilities Renewal Grant</vt:lpstr>
      <vt:lpstr>Streamline Transfer Process</vt:lpstr>
      <vt:lpstr>Streamline Transfer Process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Maryland’s Community Colleges Budget Presenation</dc:title>
  <dc:creator>Brad Phillips</dc:creator>
  <cp:lastModifiedBy>Reiner,  Anthony</cp:lastModifiedBy>
  <cp:revision>120</cp:revision>
  <cp:lastPrinted>2020-09-21T14:04:10Z</cp:lastPrinted>
  <dcterms:created xsi:type="dcterms:W3CDTF">2018-12-18T19:53:01Z</dcterms:created>
  <dcterms:modified xsi:type="dcterms:W3CDTF">2020-09-22T17:21:27Z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0x010100254AC88BD01D0E428BF76ED396EF1FDB</vt:lpwstr>
  </property>
  <property fmtid="{D5CDD505-2E9C-101B-9397-08002B2CF9AE}" pid="3" name="AuthorIds_UIVersion_2048">
    <vt:lpwstr>13</vt:lpwstr>
  </property>
  <property fmtid="{D5CDD505-2E9C-101B-9397-08002B2CF9AE}" pid="4" name="AuthorIds_UIVersion_2560">
    <vt:lpwstr>13</vt:lpwstr>
  </property>
  <property fmtid="{D5CDD505-2E9C-101B-9397-08002B2CF9AE}" pid="5" name="AuthorIds_UIVersion_1536">
    <vt:lpwstr>129</vt:lpwstr>
  </property>
</Properties>
</file>